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6"/>
  </p:notesMasterIdLst>
  <p:sldIdLst>
    <p:sldId id="256" r:id="rId2"/>
    <p:sldId id="258" r:id="rId3"/>
    <p:sldId id="277" r:id="rId4"/>
    <p:sldId id="278" r:id="rId5"/>
    <p:sldId id="279" r:id="rId6"/>
    <p:sldId id="280" r:id="rId7"/>
    <p:sldId id="281" r:id="rId8"/>
    <p:sldId id="282" r:id="rId9"/>
    <p:sldId id="285" r:id="rId10"/>
    <p:sldId id="283" r:id="rId11"/>
    <p:sldId id="284" r:id="rId12"/>
    <p:sldId id="286" r:id="rId13"/>
    <p:sldId id="287" r:id="rId14"/>
    <p:sldId id="288" r:id="rId15"/>
    <p:sldId id="308" r:id="rId16"/>
    <p:sldId id="309" r:id="rId17"/>
    <p:sldId id="310" r:id="rId18"/>
    <p:sldId id="276" r:id="rId19"/>
    <p:sldId id="260" r:id="rId20"/>
    <p:sldId id="261" r:id="rId21"/>
    <p:sldId id="262" r:id="rId22"/>
    <p:sldId id="263" r:id="rId23"/>
    <p:sldId id="264" r:id="rId24"/>
    <p:sldId id="265" r:id="rId25"/>
    <p:sldId id="290" r:id="rId26"/>
    <p:sldId id="266" r:id="rId27"/>
    <p:sldId id="272" r:id="rId28"/>
    <p:sldId id="303" r:id="rId29"/>
    <p:sldId id="311" r:id="rId30"/>
    <p:sldId id="322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289" r:id="rId42"/>
    <p:sldId id="291" r:id="rId43"/>
    <p:sldId id="292" r:id="rId44"/>
    <p:sldId id="293" r:id="rId45"/>
    <p:sldId id="294" r:id="rId46"/>
    <p:sldId id="267" r:id="rId47"/>
    <p:sldId id="268" r:id="rId48"/>
    <p:sldId id="269" r:id="rId49"/>
    <p:sldId id="270" r:id="rId50"/>
    <p:sldId id="271" r:id="rId51"/>
    <p:sldId id="297" r:id="rId52"/>
    <p:sldId id="302" r:id="rId53"/>
    <p:sldId id="304" r:id="rId54"/>
    <p:sldId id="305" r:id="rId55"/>
    <p:sldId id="323" r:id="rId56"/>
    <p:sldId id="306" r:id="rId57"/>
    <p:sldId id="307" r:id="rId58"/>
    <p:sldId id="295" r:id="rId59"/>
    <p:sldId id="299" r:id="rId60"/>
    <p:sldId id="296" r:id="rId61"/>
    <p:sldId id="298" r:id="rId62"/>
    <p:sldId id="300" r:id="rId63"/>
    <p:sldId id="301" r:id="rId64"/>
    <p:sldId id="257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A19A68-890D-4334-8E7A-38E2E765CE22}" v="3" dt="2025-01-10T14:45:12.6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/>
      <dgm:spPr/>
      <dgm:t>
        <a:bodyPr/>
        <a:lstStyle/>
        <a:p>
          <a:pPr rtl="0"/>
          <a:r>
            <a:rPr lang="en-US">
              <a:latin typeface="+mj-lt"/>
            </a:rPr>
            <a:t>Cores, registers and interrupts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AE2EA8D9-62B9-479B-9712-5BC885B41703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x86 assembly</a:t>
          </a:r>
          <a:endParaRPr lang="en-US"/>
        </a:p>
      </dgm:t>
    </dgm:pt>
    <dgm:pt modelId="{B32ADE8D-BA01-4265-84B9-43B94AABFD08}" type="parTrans" cxnId="{A782D2FA-D670-40C2-B237-9D4E3E5702DE}">
      <dgm:prSet/>
      <dgm:spPr/>
      <dgm:t>
        <a:bodyPr/>
        <a:lstStyle/>
        <a:p>
          <a:endParaRPr lang="en-US"/>
        </a:p>
      </dgm:t>
    </dgm:pt>
    <dgm:pt modelId="{59B405E4-0444-4F13-B019-7C076F17A667}" type="sibTrans" cxnId="{A782D2FA-D670-40C2-B237-9D4E3E5702DE}">
      <dgm:prSet/>
      <dgm:spPr/>
      <dgm:t>
        <a:bodyPr/>
        <a:lstStyle/>
        <a:p>
          <a:endParaRPr lang="en-US"/>
        </a:p>
      </dgm:t>
    </dgm:pt>
    <dgm:pt modelId="{BAA6C513-ED3D-4E8E-9536-57520A5D0949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 Virtual memory</a:t>
          </a:r>
        </a:p>
      </dgm:t>
    </dgm:pt>
    <dgm:pt modelId="{182DC9F3-E5B6-4B8B-852B-AA50DCB30BD9}" type="parTrans" cxnId="{AC7B85F9-1539-4E2C-A8F4-D30D06E89A8D}">
      <dgm:prSet/>
      <dgm:spPr/>
      <dgm:t>
        <a:bodyPr/>
        <a:lstStyle/>
        <a:p>
          <a:endParaRPr lang="en-US"/>
        </a:p>
      </dgm:t>
    </dgm:pt>
    <dgm:pt modelId="{F0319752-0A81-420A-8B33-F795E1C132B9}" type="sibTrans" cxnId="{AC7B85F9-1539-4E2C-A8F4-D30D06E89A8D}">
      <dgm:prSet/>
      <dgm:spPr/>
      <dgm:t>
        <a:bodyPr/>
        <a:lstStyle/>
        <a:p>
          <a:endParaRPr lang="en-US"/>
        </a:p>
      </dgm:t>
    </dgm:pt>
    <dgm:pt modelId="{2323769A-940A-4FFC-B40C-08595095CFDB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 I/O </a:t>
          </a:r>
          <a:endParaRPr lang="en-US"/>
        </a:p>
      </dgm:t>
    </dgm:pt>
    <dgm:pt modelId="{004C20F6-A47D-4861-82AC-7B6DA1E0E44F}" type="parTrans" cxnId="{3C4A95E5-470F-48CF-80A3-5464F8C88BBB}">
      <dgm:prSet/>
      <dgm:spPr/>
      <dgm:t>
        <a:bodyPr/>
        <a:lstStyle/>
        <a:p>
          <a:endParaRPr lang="en-US"/>
        </a:p>
      </dgm:t>
    </dgm:pt>
    <dgm:pt modelId="{CF35DB24-B7BD-4D7F-9E36-B99EBC414C22}" type="sibTrans" cxnId="{3C4A95E5-470F-48CF-80A3-5464F8C88BBB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599EE58-530F-44AF-8A6E-F163DABA1235}" type="pres">
      <dgm:prSet presAssocID="{CF01289D-A2BB-4980-AC56-676D14CB6499}" presName="arrowDiagram4" presStyleCnt="0"/>
      <dgm:spPr/>
    </dgm:pt>
    <dgm:pt modelId="{C3DCE165-E97C-48A5-BF98-DAE6DF4460C9}" type="pres">
      <dgm:prSet presAssocID="{34A132CC-58F9-4D09-ACA5-EA96B14B9AA4}" presName="bullet4a" presStyleLbl="node1" presStyleIdx="0" presStyleCnt="4"/>
      <dgm:spPr/>
    </dgm:pt>
    <dgm:pt modelId="{BEDC8D8D-7046-4551-AE25-782B280E27E2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3470BA6C-B613-4414-B835-90AB82ACB2E4}" type="pres">
      <dgm:prSet presAssocID="{AE2EA8D9-62B9-479B-9712-5BC885B41703}" presName="bullet4b" presStyleLbl="node1" presStyleIdx="1" presStyleCnt="4"/>
      <dgm:spPr/>
    </dgm:pt>
    <dgm:pt modelId="{1F7AADD5-F4F3-4E0B-807F-FAB47E1FD85D}" type="pres">
      <dgm:prSet presAssocID="{AE2EA8D9-62B9-479B-9712-5BC885B41703}" presName="textBox4b" presStyleLbl="revTx" presStyleIdx="1" presStyleCnt="4">
        <dgm:presLayoutVars>
          <dgm:bulletEnabled val="1"/>
        </dgm:presLayoutVars>
      </dgm:prSet>
      <dgm:spPr/>
    </dgm:pt>
    <dgm:pt modelId="{370CD8CA-BD05-4D0B-9F2E-165496040718}" type="pres">
      <dgm:prSet presAssocID="{BAA6C513-ED3D-4E8E-9536-57520A5D0949}" presName="bullet4c" presStyleLbl="node1" presStyleIdx="2" presStyleCnt="4"/>
      <dgm:spPr/>
    </dgm:pt>
    <dgm:pt modelId="{1D73D6C4-6F91-46B9-804B-EC67C22C8FD8}" type="pres">
      <dgm:prSet presAssocID="{BAA6C513-ED3D-4E8E-9536-57520A5D0949}" presName="textBox4c" presStyleLbl="revTx" presStyleIdx="2" presStyleCnt="4">
        <dgm:presLayoutVars>
          <dgm:bulletEnabled val="1"/>
        </dgm:presLayoutVars>
      </dgm:prSet>
      <dgm:spPr/>
    </dgm:pt>
    <dgm:pt modelId="{D1982658-8305-4D87-BEB6-98BF739A2DCD}" type="pres">
      <dgm:prSet presAssocID="{2323769A-940A-4FFC-B40C-08595095CFDB}" presName="bullet4d" presStyleLbl="node1" presStyleIdx="3" presStyleCnt="4"/>
      <dgm:spPr/>
    </dgm:pt>
    <dgm:pt modelId="{93564ED1-EAF0-47CC-8D55-E0DF453ABD33}" type="pres">
      <dgm:prSet presAssocID="{2323769A-940A-4FFC-B40C-08595095CFDB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D49CC34E-68E3-4B7C-B67F-7437E66498ED}" type="presOf" srcId="{BAA6C513-ED3D-4E8E-9536-57520A5D0949}" destId="{1D73D6C4-6F91-46B9-804B-EC67C22C8FD8}" srcOrd="0" destOrd="0" presId="urn:microsoft.com/office/officeart/2005/8/layout/arrow2"/>
    <dgm:cxn modelId="{0F7B3873-C027-4B0C-9BA6-9C2268B9673D}" type="presOf" srcId="{34A132CC-58F9-4D09-ACA5-EA96B14B9AA4}" destId="{BEDC8D8D-7046-4551-AE25-782B280E27E2}" srcOrd="0" destOrd="0" presId="urn:microsoft.com/office/officeart/2005/8/layout/arrow2"/>
    <dgm:cxn modelId="{92A8C08E-6DAF-4450-B31A-2BAD29C14356}" type="presOf" srcId="{2323769A-940A-4FFC-B40C-08595095CFDB}" destId="{93564ED1-EAF0-47CC-8D55-E0DF453ABD33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1CF22AA9-AEBF-4BF3-AAB7-13FC1DD2A9C9}" type="presOf" srcId="{AE2EA8D9-62B9-479B-9712-5BC885B41703}" destId="{1F7AADD5-F4F3-4E0B-807F-FAB47E1FD85D}" srcOrd="0" destOrd="0" presId="urn:microsoft.com/office/officeart/2005/8/layout/arrow2"/>
    <dgm:cxn modelId="{3C4A95E5-470F-48CF-80A3-5464F8C88BBB}" srcId="{CF01289D-A2BB-4980-AC56-676D14CB6499}" destId="{2323769A-940A-4FFC-B40C-08595095CFDB}" srcOrd="3" destOrd="0" parTransId="{004C20F6-A47D-4861-82AC-7B6DA1E0E44F}" sibTransId="{CF35DB24-B7BD-4D7F-9E36-B99EBC414C22}"/>
    <dgm:cxn modelId="{AC7B85F9-1539-4E2C-A8F4-D30D06E89A8D}" srcId="{CF01289D-A2BB-4980-AC56-676D14CB6499}" destId="{BAA6C513-ED3D-4E8E-9536-57520A5D0949}" srcOrd="2" destOrd="0" parTransId="{182DC9F3-E5B6-4B8B-852B-AA50DCB30BD9}" sibTransId="{F0319752-0A81-420A-8B33-F795E1C132B9}"/>
    <dgm:cxn modelId="{A782D2FA-D670-40C2-B237-9D4E3E5702DE}" srcId="{CF01289D-A2BB-4980-AC56-676D14CB6499}" destId="{AE2EA8D9-62B9-479B-9712-5BC885B41703}" srcOrd="1" destOrd="0" parTransId="{B32ADE8D-BA01-4265-84B9-43B94AABFD08}" sibTransId="{59B405E4-0444-4F13-B019-7C076F17A667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572FDE02-2472-4BBC-A6C9-98114448F2BD}" type="presParOf" srcId="{89E25ED4-1445-4CDA-A29F-569870BFFE46}" destId="{9599EE58-530F-44AF-8A6E-F163DABA1235}" srcOrd="1" destOrd="0" presId="urn:microsoft.com/office/officeart/2005/8/layout/arrow2"/>
    <dgm:cxn modelId="{61A4F243-1DEC-48CC-B787-B62768D3490E}" type="presParOf" srcId="{9599EE58-530F-44AF-8A6E-F163DABA1235}" destId="{C3DCE165-E97C-48A5-BF98-DAE6DF4460C9}" srcOrd="0" destOrd="0" presId="urn:microsoft.com/office/officeart/2005/8/layout/arrow2"/>
    <dgm:cxn modelId="{746F6650-E13F-412A-8416-9ED3C2615554}" type="presParOf" srcId="{9599EE58-530F-44AF-8A6E-F163DABA1235}" destId="{BEDC8D8D-7046-4551-AE25-782B280E27E2}" srcOrd="1" destOrd="0" presId="urn:microsoft.com/office/officeart/2005/8/layout/arrow2"/>
    <dgm:cxn modelId="{C1CF923B-6CAD-4D31-961A-F70C7BC0DB30}" type="presParOf" srcId="{9599EE58-530F-44AF-8A6E-F163DABA1235}" destId="{3470BA6C-B613-4414-B835-90AB82ACB2E4}" srcOrd="2" destOrd="0" presId="urn:microsoft.com/office/officeart/2005/8/layout/arrow2"/>
    <dgm:cxn modelId="{DDD61910-5B83-4633-AAA4-50CAA27D6C17}" type="presParOf" srcId="{9599EE58-530F-44AF-8A6E-F163DABA1235}" destId="{1F7AADD5-F4F3-4E0B-807F-FAB47E1FD85D}" srcOrd="3" destOrd="0" presId="urn:microsoft.com/office/officeart/2005/8/layout/arrow2"/>
    <dgm:cxn modelId="{26C8E7D9-609D-4E69-9DE6-C4B92B100AB4}" type="presParOf" srcId="{9599EE58-530F-44AF-8A6E-F163DABA1235}" destId="{370CD8CA-BD05-4D0B-9F2E-165496040718}" srcOrd="4" destOrd="0" presId="urn:microsoft.com/office/officeart/2005/8/layout/arrow2"/>
    <dgm:cxn modelId="{F97D47D4-D932-40A2-BEE8-7636CEE97517}" type="presParOf" srcId="{9599EE58-530F-44AF-8A6E-F163DABA1235}" destId="{1D73D6C4-6F91-46B9-804B-EC67C22C8FD8}" srcOrd="5" destOrd="0" presId="urn:microsoft.com/office/officeart/2005/8/layout/arrow2"/>
    <dgm:cxn modelId="{0C5920AA-A123-4C41-BD47-FCCD4DAD5805}" type="presParOf" srcId="{9599EE58-530F-44AF-8A6E-F163DABA1235}" destId="{D1982658-8305-4D87-BEB6-98BF739A2DCD}" srcOrd="6" destOrd="0" presId="urn:microsoft.com/office/officeart/2005/8/layout/arrow2"/>
    <dgm:cxn modelId="{8B2D810D-7662-40A4-8722-373DAAA04CCA}" type="presParOf" srcId="{9599EE58-530F-44AF-8A6E-F163DABA1235}" destId="{93564ED1-EAF0-47CC-8D55-E0DF453ABD33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A57397-471C-4CD3-BEC1-4767AF8CB6C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916661-27B6-4E79-A1AC-4DA7FF5EC4EE}">
      <dgm:prSet phldrT="[Text]"/>
      <dgm:spPr/>
      <dgm:t>
        <a:bodyPr/>
        <a:lstStyle/>
        <a:p>
          <a:r>
            <a:rPr lang="en-US"/>
            <a:t>Save the state of the executing process</a:t>
          </a:r>
        </a:p>
      </dgm:t>
    </dgm:pt>
    <dgm:pt modelId="{A9B9F0A2-D045-4E38-9DE5-A67B316570F9}" type="parTrans" cxnId="{96DE933E-5C0E-4DDE-BA8A-2166D3E46700}">
      <dgm:prSet/>
      <dgm:spPr/>
      <dgm:t>
        <a:bodyPr/>
        <a:lstStyle/>
        <a:p>
          <a:endParaRPr lang="en-US"/>
        </a:p>
      </dgm:t>
    </dgm:pt>
    <dgm:pt modelId="{2D8BD0AC-4C68-4B7A-9AB4-4F42B36688DD}" type="sibTrans" cxnId="{96DE933E-5C0E-4DDE-BA8A-2166D3E46700}">
      <dgm:prSet/>
      <dgm:spPr/>
      <dgm:t>
        <a:bodyPr/>
        <a:lstStyle/>
        <a:p>
          <a:endParaRPr lang="en-US"/>
        </a:p>
      </dgm:t>
    </dgm:pt>
    <dgm:pt modelId="{F353BDE9-F78F-4BFC-A449-91EDB7F88D19}">
      <dgm:prSet phldrT="[Text]"/>
      <dgm:spPr/>
      <dgm:t>
        <a:bodyPr/>
        <a:lstStyle/>
        <a:p>
          <a:r>
            <a:rPr lang="en-US"/>
            <a:t>Load the interrupt handler</a:t>
          </a:r>
        </a:p>
      </dgm:t>
    </dgm:pt>
    <dgm:pt modelId="{ACD4FB16-877B-41E0-8DBF-F082BC2F644E}" type="parTrans" cxnId="{EA7B3700-EE3E-4ED3-AE28-3FAA732616A8}">
      <dgm:prSet/>
      <dgm:spPr/>
      <dgm:t>
        <a:bodyPr/>
        <a:lstStyle/>
        <a:p>
          <a:endParaRPr lang="en-US"/>
        </a:p>
      </dgm:t>
    </dgm:pt>
    <dgm:pt modelId="{7FEEDBEF-BD53-4CF7-827B-D56EB9117F4D}" type="sibTrans" cxnId="{EA7B3700-EE3E-4ED3-AE28-3FAA732616A8}">
      <dgm:prSet/>
      <dgm:spPr/>
      <dgm:t>
        <a:bodyPr/>
        <a:lstStyle/>
        <a:p>
          <a:endParaRPr lang="en-US"/>
        </a:p>
      </dgm:t>
    </dgm:pt>
    <dgm:pt modelId="{F5543FEC-0518-4000-8419-7DAC172F71A5}">
      <dgm:prSet phldrT="[Text]"/>
      <dgm:spPr/>
      <dgm:t>
        <a:bodyPr/>
        <a:lstStyle/>
        <a:p>
          <a:r>
            <a:rPr lang="en-US"/>
            <a:t>Then figure out what needs to be done</a:t>
          </a:r>
        </a:p>
      </dgm:t>
    </dgm:pt>
    <dgm:pt modelId="{CBD7502B-6474-49A0-A552-09A6C822A619}" type="parTrans" cxnId="{F074F995-CB77-4946-B52A-C8A0F9755F0A}">
      <dgm:prSet/>
      <dgm:spPr/>
      <dgm:t>
        <a:bodyPr/>
        <a:lstStyle/>
        <a:p>
          <a:endParaRPr lang="en-US"/>
        </a:p>
      </dgm:t>
    </dgm:pt>
    <dgm:pt modelId="{0D018754-3E11-4315-B872-B0B21CDD8572}" type="sibTrans" cxnId="{F074F995-CB77-4946-B52A-C8A0F9755F0A}">
      <dgm:prSet/>
      <dgm:spPr/>
      <dgm:t>
        <a:bodyPr/>
        <a:lstStyle/>
        <a:p>
          <a:endParaRPr lang="en-US"/>
        </a:p>
      </dgm:t>
    </dgm:pt>
    <dgm:pt modelId="{FF0B1F0F-5163-49AA-A1E3-AEA1C498F0D3}" type="pres">
      <dgm:prSet presAssocID="{09A57397-471C-4CD3-BEC1-4767AF8CB6CA}" presName="Name0" presStyleCnt="0">
        <dgm:presLayoutVars>
          <dgm:chMax val="7"/>
          <dgm:chPref val="7"/>
          <dgm:dir/>
        </dgm:presLayoutVars>
      </dgm:prSet>
      <dgm:spPr/>
    </dgm:pt>
    <dgm:pt modelId="{40920BB4-7D1E-4ED3-B824-136A4289EE9D}" type="pres">
      <dgm:prSet presAssocID="{09A57397-471C-4CD3-BEC1-4767AF8CB6CA}" presName="Name1" presStyleCnt="0"/>
      <dgm:spPr/>
    </dgm:pt>
    <dgm:pt modelId="{CCB2B8CF-5DCA-4613-AF82-4CB402134C07}" type="pres">
      <dgm:prSet presAssocID="{09A57397-471C-4CD3-BEC1-4767AF8CB6CA}" presName="cycle" presStyleCnt="0"/>
      <dgm:spPr/>
    </dgm:pt>
    <dgm:pt modelId="{7BD88B73-2F06-43E8-B645-2EC9D32DEF2B}" type="pres">
      <dgm:prSet presAssocID="{09A57397-471C-4CD3-BEC1-4767AF8CB6CA}" presName="srcNode" presStyleLbl="node1" presStyleIdx="0" presStyleCnt="3"/>
      <dgm:spPr/>
    </dgm:pt>
    <dgm:pt modelId="{A4FECE10-01DF-4035-BFDD-913F3E2457C2}" type="pres">
      <dgm:prSet presAssocID="{09A57397-471C-4CD3-BEC1-4767AF8CB6CA}" presName="conn" presStyleLbl="parChTrans1D2" presStyleIdx="0" presStyleCnt="1"/>
      <dgm:spPr/>
    </dgm:pt>
    <dgm:pt modelId="{19CB3548-5777-4DF5-8652-04D951365517}" type="pres">
      <dgm:prSet presAssocID="{09A57397-471C-4CD3-BEC1-4767AF8CB6CA}" presName="extraNode" presStyleLbl="node1" presStyleIdx="0" presStyleCnt="3"/>
      <dgm:spPr/>
    </dgm:pt>
    <dgm:pt modelId="{80603D80-86F4-43BB-9206-48F4EDDE5B5A}" type="pres">
      <dgm:prSet presAssocID="{09A57397-471C-4CD3-BEC1-4767AF8CB6CA}" presName="dstNode" presStyleLbl="node1" presStyleIdx="0" presStyleCnt="3"/>
      <dgm:spPr/>
    </dgm:pt>
    <dgm:pt modelId="{CBF460EA-35F4-45BF-A376-B6D494AEFF22}" type="pres">
      <dgm:prSet presAssocID="{54916661-27B6-4E79-A1AC-4DA7FF5EC4EE}" presName="text_1" presStyleLbl="node1" presStyleIdx="0" presStyleCnt="3">
        <dgm:presLayoutVars>
          <dgm:bulletEnabled val="1"/>
        </dgm:presLayoutVars>
      </dgm:prSet>
      <dgm:spPr/>
    </dgm:pt>
    <dgm:pt modelId="{A62B243E-DB88-4926-AC31-4F12C424FF44}" type="pres">
      <dgm:prSet presAssocID="{54916661-27B6-4E79-A1AC-4DA7FF5EC4EE}" presName="accent_1" presStyleCnt="0"/>
      <dgm:spPr/>
    </dgm:pt>
    <dgm:pt modelId="{7C7C8F22-4BDD-4773-9832-82C749152755}" type="pres">
      <dgm:prSet presAssocID="{54916661-27B6-4E79-A1AC-4DA7FF5EC4EE}" presName="accentRepeatNode" presStyleLbl="solidFgAcc1" presStyleIdx="0" presStyleCnt="3"/>
      <dgm:spPr/>
    </dgm:pt>
    <dgm:pt modelId="{25F4ED3A-448B-477C-BD80-7EBBAF0E9BC5}" type="pres">
      <dgm:prSet presAssocID="{F353BDE9-F78F-4BFC-A449-91EDB7F88D19}" presName="text_2" presStyleLbl="node1" presStyleIdx="1" presStyleCnt="3">
        <dgm:presLayoutVars>
          <dgm:bulletEnabled val="1"/>
        </dgm:presLayoutVars>
      </dgm:prSet>
      <dgm:spPr/>
    </dgm:pt>
    <dgm:pt modelId="{B7FD6443-E58D-41CA-B47C-3011B0E33D2D}" type="pres">
      <dgm:prSet presAssocID="{F353BDE9-F78F-4BFC-A449-91EDB7F88D19}" presName="accent_2" presStyleCnt="0"/>
      <dgm:spPr/>
    </dgm:pt>
    <dgm:pt modelId="{8581665E-0E86-4C31-A35B-1EAF916544D5}" type="pres">
      <dgm:prSet presAssocID="{F353BDE9-F78F-4BFC-A449-91EDB7F88D19}" presName="accentRepeatNode" presStyleLbl="solidFgAcc1" presStyleIdx="1" presStyleCnt="3"/>
      <dgm:spPr/>
    </dgm:pt>
    <dgm:pt modelId="{B21B99C8-2172-4FEE-B673-92DA8944C206}" type="pres">
      <dgm:prSet presAssocID="{F5543FEC-0518-4000-8419-7DAC172F71A5}" presName="text_3" presStyleLbl="node1" presStyleIdx="2" presStyleCnt="3">
        <dgm:presLayoutVars>
          <dgm:bulletEnabled val="1"/>
        </dgm:presLayoutVars>
      </dgm:prSet>
      <dgm:spPr/>
    </dgm:pt>
    <dgm:pt modelId="{92A7FA41-FBEA-45FA-BEC8-5399A05CDE4D}" type="pres">
      <dgm:prSet presAssocID="{F5543FEC-0518-4000-8419-7DAC172F71A5}" presName="accent_3" presStyleCnt="0"/>
      <dgm:spPr/>
    </dgm:pt>
    <dgm:pt modelId="{481DC215-69CD-4D50-BE60-6CB01306F040}" type="pres">
      <dgm:prSet presAssocID="{F5543FEC-0518-4000-8419-7DAC172F71A5}" presName="accentRepeatNode" presStyleLbl="solidFgAcc1" presStyleIdx="2" presStyleCnt="3"/>
      <dgm:spPr/>
    </dgm:pt>
  </dgm:ptLst>
  <dgm:cxnLst>
    <dgm:cxn modelId="{EA7B3700-EE3E-4ED3-AE28-3FAA732616A8}" srcId="{09A57397-471C-4CD3-BEC1-4767AF8CB6CA}" destId="{F353BDE9-F78F-4BFC-A449-91EDB7F88D19}" srcOrd="1" destOrd="0" parTransId="{ACD4FB16-877B-41E0-8DBF-F082BC2F644E}" sibTransId="{7FEEDBEF-BD53-4CF7-827B-D56EB9117F4D}"/>
    <dgm:cxn modelId="{A2726104-923A-428C-826D-5003785827D2}" type="presOf" srcId="{2D8BD0AC-4C68-4B7A-9AB4-4F42B36688DD}" destId="{A4FECE10-01DF-4035-BFDD-913F3E2457C2}" srcOrd="0" destOrd="0" presId="urn:microsoft.com/office/officeart/2008/layout/VerticalCurvedList"/>
    <dgm:cxn modelId="{F8E56E38-D05C-4A12-A263-1F8F85C79F6F}" type="presOf" srcId="{09A57397-471C-4CD3-BEC1-4767AF8CB6CA}" destId="{FF0B1F0F-5163-49AA-A1E3-AEA1C498F0D3}" srcOrd="0" destOrd="0" presId="urn:microsoft.com/office/officeart/2008/layout/VerticalCurvedList"/>
    <dgm:cxn modelId="{96DE933E-5C0E-4DDE-BA8A-2166D3E46700}" srcId="{09A57397-471C-4CD3-BEC1-4767AF8CB6CA}" destId="{54916661-27B6-4E79-A1AC-4DA7FF5EC4EE}" srcOrd="0" destOrd="0" parTransId="{A9B9F0A2-D045-4E38-9DE5-A67B316570F9}" sibTransId="{2D8BD0AC-4C68-4B7A-9AB4-4F42B36688DD}"/>
    <dgm:cxn modelId="{CF6FA283-FD60-4C44-83AD-8ED24852B882}" type="presOf" srcId="{F353BDE9-F78F-4BFC-A449-91EDB7F88D19}" destId="{25F4ED3A-448B-477C-BD80-7EBBAF0E9BC5}" srcOrd="0" destOrd="0" presId="urn:microsoft.com/office/officeart/2008/layout/VerticalCurvedList"/>
    <dgm:cxn modelId="{26D56F91-CF85-4F36-B2AE-55CA71FD964E}" type="presOf" srcId="{F5543FEC-0518-4000-8419-7DAC172F71A5}" destId="{B21B99C8-2172-4FEE-B673-92DA8944C206}" srcOrd="0" destOrd="0" presId="urn:microsoft.com/office/officeart/2008/layout/VerticalCurvedList"/>
    <dgm:cxn modelId="{F074F995-CB77-4946-B52A-C8A0F9755F0A}" srcId="{09A57397-471C-4CD3-BEC1-4767AF8CB6CA}" destId="{F5543FEC-0518-4000-8419-7DAC172F71A5}" srcOrd="2" destOrd="0" parTransId="{CBD7502B-6474-49A0-A552-09A6C822A619}" sibTransId="{0D018754-3E11-4315-B872-B0B21CDD8572}"/>
    <dgm:cxn modelId="{E6450BCA-51A0-480F-9A36-E67AF298E232}" type="presOf" srcId="{54916661-27B6-4E79-A1AC-4DA7FF5EC4EE}" destId="{CBF460EA-35F4-45BF-A376-B6D494AEFF22}" srcOrd="0" destOrd="0" presId="urn:microsoft.com/office/officeart/2008/layout/VerticalCurvedList"/>
    <dgm:cxn modelId="{B07ABB33-5FC4-489D-877D-B500858AC4F0}" type="presParOf" srcId="{FF0B1F0F-5163-49AA-A1E3-AEA1C498F0D3}" destId="{40920BB4-7D1E-4ED3-B824-136A4289EE9D}" srcOrd="0" destOrd="0" presId="urn:microsoft.com/office/officeart/2008/layout/VerticalCurvedList"/>
    <dgm:cxn modelId="{6A953B73-D75A-4F13-928C-C582BD1D7741}" type="presParOf" srcId="{40920BB4-7D1E-4ED3-B824-136A4289EE9D}" destId="{CCB2B8CF-5DCA-4613-AF82-4CB402134C07}" srcOrd="0" destOrd="0" presId="urn:microsoft.com/office/officeart/2008/layout/VerticalCurvedList"/>
    <dgm:cxn modelId="{2735A8C3-3F28-42D3-AD4E-48A4554795FB}" type="presParOf" srcId="{CCB2B8CF-5DCA-4613-AF82-4CB402134C07}" destId="{7BD88B73-2F06-43E8-B645-2EC9D32DEF2B}" srcOrd="0" destOrd="0" presId="urn:microsoft.com/office/officeart/2008/layout/VerticalCurvedList"/>
    <dgm:cxn modelId="{9FBB8248-210D-459F-AF57-124491729327}" type="presParOf" srcId="{CCB2B8CF-5DCA-4613-AF82-4CB402134C07}" destId="{A4FECE10-01DF-4035-BFDD-913F3E2457C2}" srcOrd="1" destOrd="0" presId="urn:microsoft.com/office/officeart/2008/layout/VerticalCurvedList"/>
    <dgm:cxn modelId="{4074C5E5-62BD-4A77-861B-0F51FD41E31F}" type="presParOf" srcId="{CCB2B8CF-5DCA-4613-AF82-4CB402134C07}" destId="{19CB3548-5777-4DF5-8652-04D951365517}" srcOrd="2" destOrd="0" presId="urn:microsoft.com/office/officeart/2008/layout/VerticalCurvedList"/>
    <dgm:cxn modelId="{DE985EEB-C2A5-4499-9FEF-F908CAC1C770}" type="presParOf" srcId="{CCB2B8CF-5DCA-4613-AF82-4CB402134C07}" destId="{80603D80-86F4-43BB-9206-48F4EDDE5B5A}" srcOrd="3" destOrd="0" presId="urn:microsoft.com/office/officeart/2008/layout/VerticalCurvedList"/>
    <dgm:cxn modelId="{5F8DFC21-80C6-4475-924A-067F1B372360}" type="presParOf" srcId="{40920BB4-7D1E-4ED3-B824-136A4289EE9D}" destId="{CBF460EA-35F4-45BF-A376-B6D494AEFF22}" srcOrd="1" destOrd="0" presId="urn:microsoft.com/office/officeart/2008/layout/VerticalCurvedList"/>
    <dgm:cxn modelId="{025F2A83-B0AE-47FE-8725-68BB7CEF4192}" type="presParOf" srcId="{40920BB4-7D1E-4ED3-B824-136A4289EE9D}" destId="{A62B243E-DB88-4926-AC31-4F12C424FF44}" srcOrd="2" destOrd="0" presId="urn:microsoft.com/office/officeart/2008/layout/VerticalCurvedList"/>
    <dgm:cxn modelId="{39EA32CA-EAFC-4BB9-8BF1-815BFA9F77CA}" type="presParOf" srcId="{A62B243E-DB88-4926-AC31-4F12C424FF44}" destId="{7C7C8F22-4BDD-4773-9832-82C749152755}" srcOrd="0" destOrd="0" presId="urn:microsoft.com/office/officeart/2008/layout/VerticalCurvedList"/>
    <dgm:cxn modelId="{7F967074-5138-4F40-8CB4-6728681DBB6D}" type="presParOf" srcId="{40920BB4-7D1E-4ED3-B824-136A4289EE9D}" destId="{25F4ED3A-448B-477C-BD80-7EBBAF0E9BC5}" srcOrd="3" destOrd="0" presId="urn:microsoft.com/office/officeart/2008/layout/VerticalCurvedList"/>
    <dgm:cxn modelId="{7FF217CF-2555-44E5-AE12-EC7CCC9BEFF9}" type="presParOf" srcId="{40920BB4-7D1E-4ED3-B824-136A4289EE9D}" destId="{B7FD6443-E58D-41CA-B47C-3011B0E33D2D}" srcOrd="4" destOrd="0" presId="urn:microsoft.com/office/officeart/2008/layout/VerticalCurvedList"/>
    <dgm:cxn modelId="{CF672FB4-53C3-4A17-BF07-847F1D87A83B}" type="presParOf" srcId="{B7FD6443-E58D-41CA-B47C-3011B0E33D2D}" destId="{8581665E-0E86-4C31-A35B-1EAF916544D5}" srcOrd="0" destOrd="0" presId="urn:microsoft.com/office/officeart/2008/layout/VerticalCurvedList"/>
    <dgm:cxn modelId="{7BC93459-A5A7-470B-B270-67F27BC564F2}" type="presParOf" srcId="{40920BB4-7D1E-4ED3-B824-136A4289EE9D}" destId="{B21B99C8-2172-4FEE-B673-92DA8944C206}" srcOrd="5" destOrd="0" presId="urn:microsoft.com/office/officeart/2008/layout/VerticalCurvedList"/>
    <dgm:cxn modelId="{7FCA93AC-3DD9-4FD8-A382-9726135E3537}" type="presParOf" srcId="{40920BB4-7D1E-4ED3-B824-136A4289EE9D}" destId="{92A7FA41-FBEA-45FA-BEC8-5399A05CDE4D}" srcOrd="6" destOrd="0" presId="urn:microsoft.com/office/officeart/2008/layout/VerticalCurvedList"/>
    <dgm:cxn modelId="{13142013-9A17-467A-A43F-69CB41E44462}" type="presParOf" srcId="{92A7FA41-FBEA-45FA-BEC8-5399A05CDE4D}" destId="{481DC215-69CD-4D50-BE60-6CB01306F04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26464E-F18F-44BF-9EF4-BCE3B9143500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82AACCEE-4105-4E9E-BB32-FE20D4C8FFC0}">
      <dgm:prSet phldrT="[Text]"/>
      <dgm:spPr/>
      <dgm:t>
        <a:bodyPr/>
        <a:lstStyle/>
        <a:p>
          <a:r>
            <a:rPr lang="en-US"/>
            <a:t>Registers</a:t>
          </a:r>
        </a:p>
      </dgm:t>
    </dgm:pt>
    <dgm:pt modelId="{A650DDDE-DACD-49F9-9258-6EFADCD13E4D}" type="parTrans" cxnId="{BE079B15-BC2F-4C12-ADF2-FA7C3293954B}">
      <dgm:prSet/>
      <dgm:spPr/>
      <dgm:t>
        <a:bodyPr/>
        <a:lstStyle/>
        <a:p>
          <a:endParaRPr lang="en-US"/>
        </a:p>
      </dgm:t>
    </dgm:pt>
    <dgm:pt modelId="{36199134-3BF0-4FAC-9908-E80490B85210}" type="sibTrans" cxnId="{BE079B15-BC2F-4C12-ADF2-FA7C3293954B}">
      <dgm:prSet/>
      <dgm:spPr/>
      <dgm:t>
        <a:bodyPr/>
        <a:lstStyle/>
        <a:p>
          <a:endParaRPr lang="en-US"/>
        </a:p>
      </dgm:t>
    </dgm:pt>
    <dgm:pt modelId="{4FC5325F-9393-4C9F-BC6F-A05F600B7EEB}">
      <dgm:prSet phldrT="[Text]"/>
      <dgm:spPr/>
      <dgm:t>
        <a:bodyPr/>
        <a:lstStyle/>
        <a:p>
          <a:r>
            <a:rPr lang="en-US"/>
            <a:t>Flags and special registers</a:t>
          </a:r>
        </a:p>
      </dgm:t>
    </dgm:pt>
    <dgm:pt modelId="{BD8E2697-D119-4950-8DC6-7054B4B850CE}" type="parTrans" cxnId="{1F96EBA5-7AFD-4F2A-83C2-2E5754DD7BB3}">
      <dgm:prSet/>
      <dgm:spPr/>
      <dgm:t>
        <a:bodyPr/>
        <a:lstStyle/>
        <a:p>
          <a:endParaRPr lang="en-US"/>
        </a:p>
      </dgm:t>
    </dgm:pt>
    <dgm:pt modelId="{2510957B-7490-4B44-8E46-22EA039D5EBD}" type="sibTrans" cxnId="{1F96EBA5-7AFD-4F2A-83C2-2E5754DD7BB3}">
      <dgm:prSet/>
      <dgm:spPr/>
      <dgm:t>
        <a:bodyPr/>
        <a:lstStyle/>
        <a:p>
          <a:endParaRPr lang="en-US"/>
        </a:p>
      </dgm:t>
    </dgm:pt>
    <dgm:pt modelId="{8CDC27C8-DE2D-4261-A78B-332B9D171370}">
      <dgm:prSet phldrT="[Text]"/>
      <dgm:spPr/>
      <dgm:t>
        <a:bodyPr/>
        <a:lstStyle/>
        <a:p>
          <a:r>
            <a:rPr lang="en-US"/>
            <a:t>Program state</a:t>
          </a:r>
        </a:p>
      </dgm:t>
    </dgm:pt>
    <dgm:pt modelId="{B6A5BE9B-FCA9-4EE5-85C6-E0980D594A81}" type="parTrans" cxnId="{D5FB5278-981D-4FC1-87AA-CA263BF1FA5F}">
      <dgm:prSet/>
      <dgm:spPr/>
      <dgm:t>
        <a:bodyPr/>
        <a:lstStyle/>
        <a:p>
          <a:endParaRPr lang="en-US"/>
        </a:p>
      </dgm:t>
    </dgm:pt>
    <dgm:pt modelId="{FEE3B8C5-FB47-46FE-BC6C-1F49DE0EB0EA}" type="sibTrans" cxnId="{D5FB5278-981D-4FC1-87AA-CA263BF1FA5F}">
      <dgm:prSet/>
      <dgm:spPr/>
      <dgm:t>
        <a:bodyPr/>
        <a:lstStyle/>
        <a:p>
          <a:endParaRPr lang="en-US"/>
        </a:p>
      </dgm:t>
    </dgm:pt>
    <dgm:pt modelId="{EB163324-A97D-40E4-B493-76971C4FBC9A}">
      <dgm:prSet phldrT="[Text]"/>
      <dgm:spPr/>
      <dgm:t>
        <a:bodyPr/>
        <a:lstStyle/>
        <a:p>
          <a:r>
            <a:rPr lang="en-US"/>
            <a:t>Memory</a:t>
          </a:r>
        </a:p>
      </dgm:t>
    </dgm:pt>
    <dgm:pt modelId="{E6FB2C52-A611-4447-9746-96E9B037EC87}" type="parTrans" cxnId="{F8BB3E9E-66C6-402A-AE52-472BD9DA4FA0}">
      <dgm:prSet/>
      <dgm:spPr/>
      <dgm:t>
        <a:bodyPr/>
        <a:lstStyle/>
        <a:p>
          <a:endParaRPr lang="en-US"/>
        </a:p>
      </dgm:t>
    </dgm:pt>
    <dgm:pt modelId="{B2D23057-3471-42A8-A5FF-8DE57803B1E7}" type="sibTrans" cxnId="{F8BB3E9E-66C6-402A-AE52-472BD9DA4FA0}">
      <dgm:prSet/>
      <dgm:spPr/>
      <dgm:t>
        <a:bodyPr/>
        <a:lstStyle/>
        <a:p>
          <a:endParaRPr lang="en-US"/>
        </a:p>
      </dgm:t>
    </dgm:pt>
    <dgm:pt modelId="{FFC4BBCD-ACA0-4A0F-B4EE-8F4AFF00F8D6}">
      <dgm:prSet phldrT="[Text]"/>
      <dgm:spPr/>
      <dgm:t>
        <a:bodyPr/>
        <a:lstStyle/>
        <a:p>
          <a:r>
            <a:rPr lang="en-US"/>
            <a:t>PC</a:t>
          </a:r>
        </a:p>
      </dgm:t>
    </dgm:pt>
    <dgm:pt modelId="{E588CED9-0C5E-4A12-88BB-849FDF028F21}" type="parTrans" cxnId="{51F744E5-0981-43DA-8E99-A5C6512EB86F}">
      <dgm:prSet/>
      <dgm:spPr/>
      <dgm:t>
        <a:bodyPr/>
        <a:lstStyle/>
        <a:p>
          <a:endParaRPr lang="en-US"/>
        </a:p>
      </dgm:t>
    </dgm:pt>
    <dgm:pt modelId="{B9DEB3C7-F7B1-4D00-B411-D54B6112D79B}" type="sibTrans" cxnId="{51F744E5-0981-43DA-8E99-A5C6512EB86F}">
      <dgm:prSet/>
      <dgm:spPr/>
      <dgm:t>
        <a:bodyPr/>
        <a:lstStyle/>
        <a:p>
          <a:endParaRPr lang="en-US"/>
        </a:p>
      </dgm:t>
    </dgm:pt>
    <dgm:pt modelId="{E80890C8-790E-4C2A-BDE6-53C9EA6DF890}" type="pres">
      <dgm:prSet presAssocID="{8926464E-F18F-44BF-9EF4-BCE3B9143500}" presName="linearFlow" presStyleCnt="0">
        <dgm:presLayoutVars>
          <dgm:dir/>
          <dgm:resizeHandles val="exact"/>
        </dgm:presLayoutVars>
      </dgm:prSet>
      <dgm:spPr/>
    </dgm:pt>
    <dgm:pt modelId="{0A6D65B9-E5C8-48B3-9B19-F8F7B4DCEDEB}" type="pres">
      <dgm:prSet presAssocID="{82AACCEE-4105-4E9E-BB32-FE20D4C8FFC0}" presName="node" presStyleLbl="node1" presStyleIdx="0" presStyleCnt="5">
        <dgm:presLayoutVars>
          <dgm:bulletEnabled val="1"/>
        </dgm:presLayoutVars>
      </dgm:prSet>
      <dgm:spPr/>
    </dgm:pt>
    <dgm:pt modelId="{19CBC32F-B899-4DE7-9FB1-0A5210431FB8}" type="pres">
      <dgm:prSet presAssocID="{36199134-3BF0-4FAC-9908-E80490B85210}" presName="spacerL" presStyleCnt="0"/>
      <dgm:spPr/>
    </dgm:pt>
    <dgm:pt modelId="{C7323DEF-7020-44FC-8D6C-72EA9AC9BC93}" type="pres">
      <dgm:prSet presAssocID="{36199134-3BF0-4FAC-9908-E80490B85210}" presName="sibTrans" presStyleLbl="sibTrans2D1" presStyleIdx="0" presStyleCnt="4"/>
      <dgm:spPr/>
    </dgm:pt>
    <dgm:pt modelId="{3B69ECE1-7810-4A09-8602-0ABC0055F752}" type="pres">
      <dgm:prSet presAssocID="{36199134-3BF0-4FAC-9908-E80490B85210}" presName="spacerR" presStyleCnt="0"/>
      <dgm:spPr/>
    </dgm:pt>
    <dgm:pt modelId="{50B62C7E-4D34-48FE-BF4B-521A719FB57D}" type="pres">
      <dgm:prSet presAssocID="{4FC5325F-9393-4C9F-BC6F-A05F600B7EEB}" presName="node" presStyleLbl="node1" presStyleIdx="1" presStyleCnt="5">
        <dgm:presLayoutVars>
          <dgm:bulletEnabled val="1"/>
        </dgm:presLayoutVars>
      </dgm:prSet>
      <dgm:spPr/>
    </dgm:pt>
    <dgm:pt modelId="{C8EAEAB2-D173-4BA9-B4FC-8186809A6101}" type="pres">
      <dgm:prSet presAssocID="{2510957B-7490-4B44-8E46-22EA039D5EBD}" presName="spacerL" presStyleCnt="0"/>
      <dgm:spPr/>
    </dgm:pt>
    <dgm:pt modelId="{5E1A0626-679D-4DAD-B324-53F97EE96F76}" type="pres">
      <dgm:prSet presAssocID="{2510957B-7490-4B44-8E46-22EA039D5EBD}" presName="sibTrans" presStyleLbl="sibTrans2D1" presStyleIdx="1" presStyleCnt="4"/>
      <dgm:spPr/>
    </dgm:pt>
    <dgm:pt modelId="{6CA37FB3-6D0B-4DE3-86EB-332D5B348E75}" type="pres">
      <dgm:prSet presAssocID="{2510957B-7490-4B44-8E46-22EA039D5EBD}" presName="spacerR" presStyleCnt="0"/>
      <dgm:spPr/>
    </dgm:pt>
    <dgm:pt modelId="{7FB9933E-85EB-47ED-A944-5AD969A43A60}" type="pres">
      <dgm:prSet presAssocID="{EB163324-A97D-40E4-B493-76971C4FBC9A}" presName="node" presStyleLbl="node1" presStyleIdx="2" presStyleCnt="5" custLinFactNeighborX="42370" custLinFactNeighborY="-261">
        <dgm:presLayoutVars>
          <dgm:bulletEnabled val="1"/>
        </dgm:presLayoutVars>
      </dgm:prSet>
      <dgm:spPr/>
    </dgm:pt>
    <dgm:pt modelId="{F4CB2386-ADE0-43EE-808B-A30A22503114}" type="pres">
      <dgm:prSet presAssocID="{B2D23057-3471-42A8-A5FF-8DE57803B1E7}" presName="spacerL" presStyleCnt="0"/>
      <dgm:spPr/>
    </dgm:pt>
    <dgm:pt modelId="{AC7F548C-9706-48F7-B6FE-70EC06A4AA48}" type="pres">
      <dgm:prSet presAssocID="{B2D23057-3471-42A8-A5FF-8DE57803B1E7}" presName="sibTrans" presStyleLbl="sibTrans2D1" presStyleIdx="2" presStyleCnt="4"/>
      <dgm:spPr/>
    </dgm:pt>
    <dgm:pt modelId="{2323D8B4-838C-456B-8E7F-2D935CDECF18}" type="pres">
      <dgm:prSet presAssocID="{B2D23057-3471-42A8-A5FF-8DE57803B1E7}" presName="spacerR" presStyleCnt="0"/>
      <dgm:spPr/>
    </dgm:pt>
    <dgm:pt modelId="{7A35E50C-B84B-4F76-B70F-A561CBF0C83B}" type="pres">
      <dgm:prSet presAssocID="{FFC4BBCD-ACA0-4A0F-B4EE-8F4AFF00F8D6}" presName="node" presStyleLbl="node1" presStyleIdx="3" presStyleCnt="5">
        <dgm:presLayoutVars>
          <dgm:bulletEnabled val="1"/>
        </dgm:presLayoutVars>
      </dgm:prSet>
      <dgm:spPr/>
    </dgm:pt>
    <dgm:pt modelId="{8432ACBD-5C01-4168-866A-E3247C68D249}" type="pres">
      <dgm:prSet presAssocID="{B9DEB3C7-F7B1-4D00-B411-D54B6112D79B}" presName="spacerL" presStyleCnt="0"/>
      <dgm:spPr/>
    </dgm:pt>
    <dgm:pt modelId="{379E5DB0-500F-4A4D-96E7-77805A26E089}" type="pres">
      <dgm:prSet presAssocID="{B9DEB3C7-F7B1-4D00-B411-D54B6112D79B}" presName="sibTrans" presStyleLbl="sibTrans2D1" presStyleIdx="3" presStyleCnt="4"/>
      <dgm:spPr/>
    </dgm:pt>
    <dgm:pt modelId="{5635905D-A69C-4038-8E5D-D0A2364294B5}" type="pres">
      <dgm:prSet presAssocID="{B9DEB3C7-F7B1-4D00-B411-D54B6112D79B}" presName="spacerR" presStyleCnt="0"/>
      <dgm:spPr/>
    </dgm:pt>
    <dgm:pt modelId="{1C3C9215-68A0-4723-8228-20C9FC37B665}" type="pres">
      <dgm:prSet presAssocID="{8CDC27C8-DE2D-4261-A78B-332B9D171370}" presName="node" presStyleLbl="node1" presStyleIdx="4" presStyleCnt="5">
        <dgm:presLayoutVars>
          <dgm:bulletEnabled val="1"/>
        </dgm:presLayoutVars>
      </dgm:prSet>
      <dgm:spPr/>
    </dgm:pt>
  </dgm:ptLst>
  <dgm:cxnLst>
    <dgm:cxn modelId="{37BEFC0B-0FC1-4C8C-9CB8-AF3BC51A31A4}" type="presOf" srcId="{8CDC27C8-DE2D-4261-A78B-332B9D171370}" destId="{1C3C9215-68A0-4723-8228-20C9FC37B665}" srcOrd="0" destOrd="0" presId="urn:microsoft.com/office/officeart/2005/8/layout/equation1"/>
    <dgm:cxn modelId="{BE079B15-BC2F-4C12-ADF2-FA7C3293954B}" srcId="{8926464E-F18F-44BF-9EF4-BCE3B9143500}" destId="{82AACCEE-4105-4E9E-BB32-FE20D4C8FFC0}" srcOrd="0" destOrd="0" parTransId="{A650DDDE-DACD-49F9-9258-6EFADCD13E4D}" sibTransId="{36199134-3BF0-4FAC-9908-E80490B85210}"/>
    <dgm:cxn modelId="{6FC82E1B-8888-400B-BA67-63025B2A6FA0}" type="presOf" srcId="{B9DEB3C7-F7B1-4D00-B411-D54B6112D79B}" destId="{379E5DB0-500F-4A4D-96E7-77805A26E089}" srcOrd="0" destOrd="0" presId="urn:microsoft.com/office/officeart/2005/8/layout/equation1"/>
    <dgm:cxn modelId="{C3E6E72E-369F-4CE6-9765-8619D90A9F41}" type="presOf" srcId="{2510957B-7490-4B44-8E46-22EA039D5EBD}" destId="{5E1A0626-679D-4DAD-B324-53F97EE96F76}" srcOrd="0" destOrd="0" presId="urn:microsoft.com/office/officeart/2005/8/layout/equation1"/>
    <dgm:cxn modelId="{D5FB5278-981D-4FC1-87AA-CA263BF1FA5F}" srcId="{8926464E-F18F-44BF-9EF4-BCE3B9143500}" destId="{8CDC27C8-DE2D-4261-A78B-332B9D171370}" srcOrd="4" destOrd="0" parTransId="{B6A5BE9B-FCA9-4EE5-85C6-E0980D594A81}" sibTransId="{FEE3B8C5-FB47-46FE-BC6C-1F49DE0EB0EA}"/>
    <dgm:cxn modelId="{02825295-01E4-4EFA-9D23-08314006420B}" type="presOf" srcId="{4FC5325F-9393-4C9F-BC6F-A05F600B7EEB}" destId="{50B62C7E-4D34-48FE-BF4B-521A719FB57D}" srcOrd="0" destOrd="0" presId="urn:microsoft.com/office/officeart/2005/8/layout/equation1"/>
    <dgm:cxn modelId="{50275499-745C-4503-BC3B-25E53B6E630E}" type="presOf" srcId="{36199134-3BF0-4FAC-9908-E80490B85210}" destId="{C7323DEF-7020-44FC-8D6C-72EA9AC9BC93}" srcOrd="0" destOrd="0" presId="urn:microsoft.com/office/officeart/2005/8/layout/equation1"/>
    <dgm:cxn modelId="{AC60309E-CBAD-4EA4-A09E-82D0CAE1A038}" type="presOf" srcId="{EB163324-A97D-40E4-B493-76971C4FBC9A}" destId="{7FB9933E-85EB-47ED-A944-5AD969A43A60}" srcOrd="0" destOrd="0" presId="urn:microsoft.com/office/officeart/2005/8/layout/equation1"/>
    <dgm:cxn modelId="{F8BB3E9E-66C6-402A-AE52-472BD9DA4FA0}" srcId="{8926464E-F18F-44BF-9EF4-BCE3B9143500}" destId="{EB163324-A97D-40E4-B493-76971C4FBC9A}" srcOrd="2" destOrd="0" parTransId="{E6FB2C52-A611-4447-9746-96E9B037EC87}" sibTransId="{B2D23057-3471-42A8-A5FF-8DE57803B1E7}"/>
    <dgm:cxn modelId="{1F96EBA5-7AFD-4F2A-83C2-2E5754DD7BB3}" srcId="{8926464E-F18F-44BF-9EF4-BCE3B9143500}" destId="{4FC5325F-9393-4C9F-BC6F-A05F600B7EEB}" srcOrd="1" destOrd="0" parTransId="{BD8E2697-D119-4950-8DC6-7054B4B850CE}" sibTransId="{2510957B-7490-4B44-8E46-22EA039D5EBD}"/>
    <dgm:cxn modelId="{C70C62B9-E26D-4489-B1AA-D2E06BF5A476}" type="presOf" srcId="{8926464E-F18F-44BF-9EF4-BCE3B9143500}" destId="{E80890C8-790E-4C2A-BDE6-53C9EA6DF890}" srcOrd="0" destOrd="0" presId="urn:microsoft.com/office/officeart/2005/8/layout/equation1"/>
    <dgm:cxn modelId="{660452C3-49F4-4901-B49C-1B331C2A7E96}" type="presOf" srcId="{B2D23057-3471-42A8-A5FF-8DE57803B1E7}" destId="{AC7F548C-9706-48F7-B6FE-70EC06A4AA48}" srcOrd="0" destOrd="0" presId="urn:microsoft.com/office/officeart/2005/8/layout/equation1"/>
    <dgm:cxn modelId="{544AF5D6-B2A7-4F5D-9250-E4532204901D}" type="presOf" srcId="{FFC4BBCD-ACA0-4A0F-B4EE-8F4AFF00F8D6}" destId="{7A35E50C-B84B-4F76-B70F-A561CBF0C83B}" srcOrd="0" destOrd="0" presId="urn:microsoft.com/office/officeart/2005/8/layout/equation1"/>
    <dgm:cxn modelId="{51F744E5-0981-43DA-8E99-A5C6512EB86F}" srcId="{8926464E-F18F-44BF-9EF4-BCE3B9143500}" destId="{FFC4BBCD-ACA0-4A0F-B4EE-8F4AFF00F8D6}" srcOrd="3" destOrd="0" parTransId="{E588CED9-0C5E-4A12-88BB-849FDF028F21}" sibTransId="{B9DEB3C7-F7B1-4D00-B411-D54B6112D79B}"/>
    <dgm:cxn modelId="{AD6C7EF2-A245-4046-96B4-86A41A48FFF5}" type="presOf" srcId="{82AACCEE-4105-4E9E-BB32-FE20D4C8FFC0}" destId="{0A6D65B9-E5C8-48B3-9B19-F8F7B4DCEDEB}" srcOrd="0" destOrd="0" presId="urn:microsoft.com/office/officeart/2005/8/layout/equation1"/>
    <dgm:cxn modelId="{225A7C55-A9C8-4344-9953-8A9877543A45}" type="presParOf" srcId="{E80890C8-790E-4C2A-BDE6-53C9EA6DF890}" destId="{0A6D65B9-E5C8-48B3-9B19-F8F7B4DCEDEB}" srcOrd="0" destOrd="0" presId="urn:microsoft.com/office/officeart/2005/8/layout/equation1"/>
    <dgm:cxn modelId="{5E6E66B2-6484-45FB-A19E-441920D16961}" type="presParOf" srcId="{E80890C8-790E-4C2A-BDE6-53C9EA6DF890}" destId="{19CBC32F-B899-4DE7-9FB1-0A5210431FB8}" srcOrd="1" destOrd="0" presId="urn:microsoft.com/office/officeart/2005/8/layout/equation1"/>
    <dgm:cxn modelId="{58F47776-73EC-4BE6-8F9D-DB30C787EA4E}" type="presParOf" srcId="{E80890C8-790E-4C2A-BDE6-53C9EA6DF890}" destId="{C7323DEF-7020-44FC-8D6C-72EA9AC9BC93}" srcOrd="2" destOrd="0" presId="urn:microsoft.com/office/officeart/2005/8/layout/equation1"/>
    <dgm:cxn modelId="{AF089352-1ED6-4257-AEDE-39C3896934B0}" type="presParOf" srcId="{E80890C8-790E-4C2A-BDE6-53C9EA6DF890}" destId="{3B69ECE1-7810-4A09-8602-0ABC0055F752}" srcOrd="3" destOrd="0" presId="urn:microsoft.com/office/officeart/2005/8/layout/equation1"/>
    <dgm:cxn modelId="{0A51ED05-A20E-4344-9E8A-E93427BAEF63}" type="presParOf" srcId="{E80890C8-790E-4C2A-BDE6-53C9EA6DF890}" destId="{50B62C7E-4D34-48FE-BF4B-521A719FB57D}" srcOrd="4" destOrd="0" presId="urn:microsoft.com/office/officeart/2005/8/layout/equation1"/>
    <dgm:cxn modelId="{F0FBA91E-B081-4A79-B12C-D41A7FFF3391}" type="presParOf" srcId="{E80890C8-790E-4C2A-BDE6-53C9EA6DF890}" destId="{C8EAEAB2-D173-4BA9-B4FC-8186809A6101}" srcOrd="5" destOrd="0" presId="urn:microsoft.com/office/officeart/2005/8/layout/equation1"/>
    <dgm:cxn modelId="{C7596DEB-44B1-49E4-98AE-295F8A6A9A3E}" type="presParOf" srcId="{E80890C8-790E-4C2A-BDE6-53C9EA6DF890}" destId="{5E1A0626-679D-4DAD-B324-53F97EE96F76}" srcOrd="6" destOrd="0" presId="urn:microsoft.com/office/officeart/2005/8/layout/equation1"/>
    <dgm:cxn modelId="{895C4B1D-30CC-4811-8F65-8CA23670A88A}" type="presParOf" srcId="{E80890C8-790E-4C2A-BDE6-53C9EA6DF890}" destId="{6CA37FB3-6D0B-4DE3-86EB-332D5B348E75}" srcOrd="7" destOrd="0" presId="urn:microsoft.com/office/officeart/2005/8/layout/equation1"/>
    <dgm:cxn modelId="{C0B5F73F-DB08-4F75-973E-1321D475E5DD}" type="presParOf" srcId="{E80890C8-790E-4C2A-BDE6-53C9EA6DF890}" destId="{7FB9933E-85EB-47ED-A944-5AD969A43A60}" srcOrd="8" destOrd="0" presId="urn:microsoft.com/office/officeart/2005/8/layout/equation1"/>
    <dgm:cxn modelId="{0F6FD782-5069-46E2-ACEF-4FCB785CB8C1}" type="presParOf" srcId="{E80890C8-790E-4C2A-BDE6-53C9EA6DF890}" destId="{F4CB2386-ADE0-43EE-808B-A30A22503114}" srcOrd="9" destOrd="0" presId="urn:microsoft.com/office/officeart/2005/8/layout/equation1"/>
    <dgm:cxn modelId="{00141C5C-2F98-456A-B076-7A7F12F9CD46}" type="presParOf" srcId="{E80890C8-790E-4C2A-BDE6-53C9EA6DF890}" destId="{AC7F548C-9706-48F7-B6FE-70EC06A4AA48}" srcOrd="10" destOrd="0" presId="urn:microsoft.com/office/officeart/2005/8/layout/equation1"/>
    <dgm:cxn modelId="{3E6B6414-417F-4CF4-991E-95D60875A373}" type="presParOf" srcId="{E80890C8-790E-4C2A-BDE6-53C9EA6DF890}" destId="{2323D8B4-838C-456B-8E7F-2D935CDECF18}" srcOrd="11" destOrd="0" presId="urn:microsoft.com/office/officeart/2005/8/layout/equation1"/>
    <dgm:cxn modelId="{10F9742D-CC15-4430-92B0-4FA65D92F654}" type="presParOf" srcId="{E80890C8-790E-4C2A-BDE6-53C9EA6DF890}" destId="{7A35E50C-B84B-4F76-B70F-A561CBF0C83B}" srcOrd="12" destOrd="0" presId="urn:microsoft.com/office/officeart/2005/8/layout/equation1"/>
    <dgm:cxn modelId="{278263F3-65C5-42FB-881A-8653918B849D}" type="presParOf" srcId="{E80890C8-790E-4C2A-BDE6-53C9EA6DF890}" destId="{8432ACBD-5C01-4168-866A-E3247C68D249}" srcOrd="13" destOrd="0" presId="urn:microsoft.com/office/officeart/2005/8/layout/equation1"/>
    <dgm:cxn modelId="{EA8339AC-3BA8-4633-ACF9-0DAF6D928ABB}" type="presParOf" srcId="{E80890C8-790E-4C2A-BDE6-53C9EA6DF890}" destId="{379E5DB0-500F-4A4D-96E7-77805A26E089}" srcOrd="14" destOrd="0" presId="urn:microsoft.com/office/officeart/2005/8/layout/equation1"/>
    <dgm:cxn modelId="{8FBB4E06-3F05-4AE2-A0C4-1786BC149301}" type="presParOf" srcId="{E80890C8-790E-4C2A-BDE6-53C9EA6DF890}" destId="{5635905D-A69C-4038-8E5D-D0A2364294B5}" srcOrd="15" destOrd="0" presId="urn:microsoft.com/office/officeart/2005/8/layout/equation1"/>
    <dgm:cxn modelId="{66542C77-6B0A-445C-880D-71C550F00429}" type="presParOf" srcId="{E80890C8-790E-4C2A-BDE6-53C9EA6DF890}" destId="{1C3C9215-68A0-4723-8228-20C9FC37B665}" srcOrd="16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/>
      <dgm:spPr/>
      <dgm:t>
        <a:bodyPr/>
        <a:lstStyle/>
        <a:p>
          <a:pPr rtl="0"/>
          <a:r>
            <a:rPr lang="en-US">
              <a:latin typeface="+mj-lt"/>
            </a:rPr>
            <a:t>Cores, registers and interrupts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AE2EA8D9-62B9-479B-9712-5BC885B41703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x86 assembly</a:t>
          </a:r>
          <a:endParaRPr lang="en-US"/>
        </a:p>
      </dgm:t>
    </dgm:pt>
    <dgm:pt modelId="{B32ADE8D-BA01-4265-84B9-43B94AABFD08}" type="parTrans" cxnId="{A782D2FA-D670-40C2-B237-9D4E3E5702DE}">
      <dgm:prSet/>
      <dgm:spPr/>
      <dgm:t>
        <a:bodyPr/>
        <a:lstStyle/>
        <a:p>
          <a:endParaRPr lang="en-US"/>
        </a:p>
      </dgm:t>
    </dgm:pt>
    <dgm:pt modelId="{59B405E4-0444-4F13-B019-7C076F17A667}" type="sibTrans" cxnId="{A782D2FA-D670-40C2-B237-9D4E3E5702DE}">
      <dgm:prSet/>
      <dgm:spPr/>
      <dgm:t>
        <a:bodyPr/>
        <a:lstStyle/>
        <a:p>
          <a:endParaRPr lang="en-US"/>
        </a:p>
      </dgm:t>
    </dgm:pt>
    <dgm:pt modelId="{BAA6C513-ED3D-4E8E-9536-57520A5D0949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 Virtual memory</a:t>
          </a:r>
        </a:p>
      </dgm:t>
    </dgm:pt>
    <dgm:pt modelId="{182DC9F3-E5B6-4B8B-852B-AA50DCB30BD9}" type="parTrans" cxnId="{AC7B85F9-1539-4E2C-A8F4-D30D06E89A8D}">
      <dgm:prSet/>
      <dgm:spPr/>
      <dgm:t>
        <a:bodyPr/>
        <a:lstStyle/>
        <a:p>
          <a:endParaRPr lang="en-US"/>
        </a:p>
      </dgm:t>
    </dgm:pt>
    <dgm:pt modelId="{F0319752-0A81-420A-8B33-F795E1C132B9}" type="sibTrans" cxnId="{AC7B85F9-1539-4E2C-A8F4-D30D06E89A8D}">
      <dgm:prSet/>
      <dgm:spPr/>
      <dgm:t>
        <a:bodyPr/>
        <a:lstStyle/>
        <a:p>
          <a:endParaRPr lang="en-US"/>
        </a:p>
      </dgm:t>
    </dgm:pt>
    <dgm:pt modelId="{2323769A-940A-4FFC-B40C-08595095CFDB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 I/O </a:t>
          </a:r>
          <a:endParaRPr lang="en-US"/>
        </a:p>
      </dgm:t>
    </dgm:pt>
    <dgm:pt modelId="{004C20F6-A47D-4861-82AC-7B6DA1E0E44F}" type="parTrans" cxnId="{3C4A95E5-470F-48CF-80A3-5464F8C88BBB}">
      <dgm:prSet/>
      <dgm:spPr/>
      <dgm:t>
        <a:bodyPr/>
        <a:lstStyle/>
        <a:p>
          <a:endParaRPr lang="en-US"/>
        </a:p>
      </dgm:t>
    </dgm:pt>
    <dgm:pt modelId="{CF35DB24-B7BD-4D7F-9E36-B99EBC414C22}" type="sibTrans" cxnId="{3C4A95E5-470F-48CF-80A3-5464F8C88BBB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599EE58-530F-44AF-8A6E-F163DABA1235}" type="pres">
      <dgm:prSet presAssocID="{CF01289D-A2BB-4980-AC56-676D14CB6499}" presName="arrowDiagram4" presStyleCnt="0"/>
      <dgm:spPr/>
    </dgm:pt>
    <dgm:pt modelId="{C3DCE165-E97C-48A5-BF98-DAE6DF4460C9}" type="pres">
      <dgm:prSet presAssocID="{34A132CC-58F9-4D09-ACA5-EA96B14B9AA4}" presName="bullet4a" presStyleLbl="node1" presStyleIdx="0" presStyleCnt="4"/>
      <dgm:spPr/>
    </dgm:pt>
    <dgm:pt modelId="{BEDC8D8D-7046-4551-AE25-782B280E27E2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3470BA6C-B613-4414-B835-90AB82ACB2E4}" type="pres">
      <dgm:prSet presAssocID="{AE2EA8D9-62B9-479B-9712-5BC885B41703}" presName="bullet4b" presStyleLbl="node1" presStyleIdx="1" presStyleCnt="4"/>
      <dgm:spPr/>
    </dgm:pt>
    <dgm:pt modelId="{1F7AADD5-F4F3-4E0B-807F-FAB47E1FD85D}" type="pres">
      <dgm:prSet presAssocID="{AE2EA8D9-62B9-479B-9712-5BC885B41703}" presName="textBox4b" presStyleLbl="revTx" presStyleIdx="1" presStyleCnt="4">
        <dgm:presLayoutVars>
          <dgm:bulletEnabled val="1"/>
        </dgm:presLayoutVars>
      </dgm:prSet>
      <dgm:spPr/>
    </dgm:pt>
    <dgm:pt modelId="{370CD8CA-BD05-4D0B-9F2E-165496040718}" type="pres">
      <dgm:prSet presAssocID="{BAA6C513-ED3D-4E8E-9536-57520A5D0949}" presName="bullet4c" presStyleLbl="node1" presStyleIdx="2" presStyleCnt="4"/>
      <dgm:spPr/>
    </dgm:pt>
    <dgm:pt modelId="{1D73D6C4-6F91-46B9-804B-EC67C22C8FD8}" type="pres">
      <dgm:prSet presAssocID="{BAA6C513-ED3D-4E8E-9536-57520A5D0949}" presName="textBox4c" presStyleLbl="revTx" presStyleIdx="2" presStyleCnt="4">
        <dgm:presLayoutVars>
          <dgm:bulletEnabled val="1"/>
        </dgm:presLayoutVars>
      </dgm:prSet>
      <dgm:spPr/>
    </dgm:pt>
    <dgm:pt modelId="{D1982658-8305-4D87-BEB6-98BF739A2DCD}" type="pres">
      <dgm:prSet presAssocID="{2323769A-940A-4FFC-B40C-08595095CFDB}" presName="bullet4d" presStyleLbl="node1" presStyleIdx="3" presStyleCnt="4"/>
      <dgm:spPr/>
    </dgm:pt>
    <dgm:pt modelId="{93564ED1-EAF0-47CC-8D55-E0DF453ABD33}" type="pres">
      <dgm:prSet presAssocID="{2323769A-940A-4FFC-B40C-08595095CFDB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D49CC34E-68E3-4B7C-B67F-7437E66498ED}" type="presOf" srcId="{BAA6C513-ED3D-4E8E-9536-57520A5D0949}" destId="{1D73D6C4-6F91-46B9-804B-EC67C22C8FD8}" srcOrd="0" destOrd="0" presId="urn:microsoft.com/office/officeart/2005/8/layout/arrow2"/>
    <dgm:cxn modelId="{0F7B3873-C027-4B0C-9BA6-9C2268B9673D}" type="presOf" srcId="{34A132CC-58F9-4D09-ACA5-EA96B14B9AA4}" destId="{BEDC8D8D-7046-4551-AE25-782B280E27E2}" srcOrd="0" destOrd="0" presId="urn:microsoft.com/office/officeart/2005/8/layout/arrow2"/>
    <dgm:cxn modelId="{92A8C08E-6DAF-4450-B31A-2BAD29C14356}" type="presOf" srcId="{2323769A-940A-4FFC-B40C-08595095CFDB}" destId="{93564ED1-EAF0-47CC-8D55-E0DF453ABD33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1CF22AA9-AEBF-4BF3-AAB7-13FC1DD2A9C9}" type="presOf" srcId="{AE2EA8D9-62B9-479B-9712-5BC885B41703}" destId="{1F7AADD5-F4F3-4E0B-807F-FAB47E1FD85D}" srcOrd="0" destOrd="0" presId="urn:microsoft.com/office/officeart/2005/8/layout/arrow2"/>
    <dgm:cxn modelId="{3C4A95E5-470F-48CF-80A3-5464F8C88BBB}" srcId="{CF01289D-A2BB-4980-AC56-676D14CB6499}" destId="{2323769A-940A-4FFC-B40C-08595095CFDB}" srcOrd="3" destOrd="0" parTransId="{004C20F6-A47D-4861-82AC-7B6DA1E0E44F}" sibTransId="{CF35DB24-B7BD-4D7F-9E36-B99EBC414C22}"/>
    <dgm:cxn modelId="{AC7B85F9-1539-4E2C-A8F4-D30D06E89A8D}" srcId="{CF01289D-A2BB-4980-AC56-676D14CB6499}" destId="{BAA6C513-ED3D-4E8E-9536-57520A5D0949}" srcOrd="2" destOrd="0" parTransId="{182DC9F3-E5B6-4B8B-852B-AA50DCB30BD9}" sibTransId="{F0319752-0A81-420A-8B33-F795E1C132B9}"/>
    <dgm:cxn modelId="{A782D2FA-D670-40C2-B237-9D4E3E5702DE}" srcId="{CF01289D-A2BB-4980-AC56-676D14CB6499}" destId="{AE2EA8D9-62B9-479B-9712-5BC885B41703}" srcOrd="1" destOrd="0" parTransId="{B32ADE8D-BA01-4265-84B9-43B94AABFD08}" sibTransId="{59B405E4-0444-4F13-B019-7C076F17A667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572FDE02-2472-4BBC-A6C9-98114448F2BD}" type="presParOf" srcId="{89E25ED4-1445-4CDA-A29F-569870BFFE46}" destId="{9599EE58-530F-44AF-8A6E-F163DABA1235}" srcOrd="1" destOrd="0" presId="urn:microsoft.com/office/officeart/2005/8/layout/arrow2"/>
    <dgm:cxn modelId="{61A4F243-1DEC-48CC-B787-B62768D3490E}" type="presParOf" srcId="{9599EE58-530F-44AF-8A6E-F163DABA1235}" destId="{C3DCE165-E97C-48A5-BF98-DAE6DF4460C9}" srcOrd="0" destOrd="0" presId="urn:microsoft.com/office/officeart/2005/8/layout/arrow2"/>
    <dgm:cxn modelId="{746F6650-E13F-412A-8416-9ED3C2615554}" type="presParOf" srcId="{9599EE58-530F-44AF-8A6E-F163DABA1235}" destId="{BEDC8D8D-7046-4551-AE25-782B280E27E2}" srcOrd="1" destOrd="0" presId="urn:microsoft.com/office/officeart/2005/8/layout/arrow2"/>
    <dgm:cxn modelId="{C1CF923B-6CAD-4D31-961A-F70C7BC0DB30}" type="presParOf" srcId="{9599EE58-530F-44AF-8A6E-F163DABA1235}" destId="{3470BA6C-B613-4414-B835-90AB82ACB2E4}" srcOrd="2" destOrd="0" presId="urn:microsoft.com/office/officeart/2005/8/layout/arrow2"/>
    <dgm:cxn modelId="{DDD61910-5B83-4633-AAA4-50CAA27D6C17}" type="presParOf" srcId="{9599EE58-530F-44AF-8A6E-F163DABA1235}" destId="{1F7AADD5-F4F3-4E0B-807F-FAB47E1FD85D}" srcOrd="3" destOrd="0" presId="urn:microsoft.com/office/officeart/2005/8/layout/arrow2"/>
    <dgm:cxn modelId="{26C8E7D9-609D-4E69-9DE6-C4B92B100AB4}" type="presParOf" srcId="{9599EE58-530F-44AF-8A6E-F163DABA1235}" destId="{370CD8CA-BD05-4D0B-9F2E-165496040718}" srcOrd="4" destOrd="0" presId="urn:microsoft.com/office/officeart/2005/8/layout/arrow2"/>
    <dgm:cxn modelId="{F97D47D4-D932-40A2-BEE8-7636CEE97517}" type="presParOf" srcId="{9599EE58-530F-44AF-8A6E-F163DABA1235}" destId="{1D73D6C4-6F91-46B9-804B-EC67C22C8FD8}" srcOrd="5" destOrd="0" presId="urn:microsoft.com/office/officeart/2005/8/layout/arrow2"/>
    <dgm:cxn modelId="{0C5920AA-A123-4C41-BD47-FCCD4DAD5805}" type="presParOf" srcId="{9599EE58-530F-44AF-8A6E-F163DABA1235}" destId="{D1982658-8305-4D87-BEB6-98BF739A2DCD}" srcOrd="6" destOrd="0" presId="urn:microsoft.com/office/officeart/2005/8/layout/arrow2"/>
    <dgm:cxn modelId="{8B2D810D-7662-40A4-8722-373DAAA04CCA}" type="presParOf" srcId="{9599EE58-530F-44AF-8A6E-F163DABA1235}" destId="{93564ED1-EAF0-47CC-8D55-E0DF453ABD33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/>
      <dgm:spPr/>
      <dgm:t>
        <a:bodyPr/>
        <a:lstStyle/>
        <a:p>
          <a:pPr rtl="0"/>
          <a:r>
            <a:rPr lang="en-US">
              <a:latin typeface="+mj-lt"/>
            </a:rPr>
            <a:t>Cores, registers and interrupts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AE2EA8D9-62B9-479B-9712-5BC885B41703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x86 assembly</a:t>
          </a:r>
          <a:endParaRPr lang="en-US"/>
        </a:p>
      </dgm:t>
    </dgm:pt>
    <dgm:pt modelId="{B32ADE8D-BA01-4265-84B9-43B94AABFD08}" type="parTrans" cxnId="{A782D2FA-D670-40C2-B237-9D4E3E5702DE}">
      <dgm:prSet/>
      <dgm:spPr/>
      <dgm:t>
        <a:bodyPr/>
        <a:lstStyle/>
        <a:p>
          <a:endParaRPr lang="en-US"/>
        </a:p>
      </dgm:t>
    </dgm:pt>
    <dgm:pt modelId="{59B405E4-0444-4F13-B019-7C076F17A667}" type="sibTrans" cxnId="{A782D2FA-D670-40C2-B237-9D4E3E5702DE}">
      <dgm:prSet/>
      <dgm:spPr/>
      <dgm:t>
        <a:bodyPr/>
        <a:lstStyle/>
        <a:p>
          <a:endParaRPr lang="en-US"/>
        </a:p>
      </dgm:t>
    </dgm:pt>
    <dgm:pt modelId="{BAA6C513-ED3D-4E8E-9536-57520A5D0949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 Virtual memory</a:t>
          </a:r>
        </a:p>
      </dgm:t>
    </dgm:pt>
    <dgm:pt modelId="{182DC9F3-E5B6-4B8B-852B-AA50DCB30BD9}" type="parTrans" cxnId="{AC7B85F9-1539-4E2C-A8F4-D30D06E89A8D}">
      <dgm:prSet/>
      <dgm:spPr/>
      <dgm:t>
        <a:bodyPr/>
        <a:lstStyle/>
        <a:p>
          <a:endParaRPr lang="en-US"/>
        </a:p>
      </dgm:t>
    </dgm:pt>
    <dgm:pt modelId="{F0319752-0A81-420A-8B33-F795E1C132B9}" type="sibTrans" cxnId="{AC7B85F9-1539-4E2C-A8F4-D30D06E89A8D}">
      <dgm:prSet/>
      <dgm:spPr/>
      <dgm:t>
        <a:bodyPr/>
        <a:lstStyle/>
        <a:p>
          <a:endParaRPr lang="en-US"/>
        </a:p>
      </dgm:t>
    </dgm:pt>
    <dgm:pt modelId="{2323769A-940A-4FFC-B40C-08595095CFDB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 I/O </a:t>
          </a:r>
          <a:endParaRPr lang="en-US"/>
        </a:p>
      </dgm:t>
    </dgm:pt>
    <dgm:pt modelId="{004C20F6-A47D-4861-82AC-7B6DA1E0E44F}" type="parTrans" cxnId="{3C4A95E5-470F-48CF-80A3-5464F8C88BBB}">
      <dgm:prSet/>
      <dgm:spPr/>
      <dgm:t>
        <a:bodyPr/>
        <a:lstStyle/>
        <a:p>
          <a:endParaRPr lang="en-US"/>
        </a:p>
      </dgm:t>
    </dgm:pt>
    <dgm:pt modelId="{CF35DB24-B7BD-4D7F-9E36-B99EBC414C22}" type="sibTrans" cxnId="{3C4A95E5-470F-48CF-80A3-5464F8C88BBB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599EE58-530F-44AF-8A6E-F163DABA1235}" type="pres">
      <dgm:prSet presAssocID="{CF01289D-A2BB-4980-AC56-676D14CB6499}" presName="arrowDiagram4" presStyleCnt="0"/>
      <dgm:spPr/>
    </dgm:pt>
    <dgm:pt modelId="{C3DCE165-E97C-48A5-BF98-DAE6DF4460C9}" type="pres">
      <dgm:prSet presAssocID="{34A132CC-58F9-4D09-ACA5-EA96B14B9AA4}" presName="bullet4a" presStyleLbl="node1" presStyleIdx="0" presStyleCnt="4"/>
      <dgm:spPr/>
    </dgm:pt>
    <dgm:pt modelId="{BEDC8D8D-7046-4551-AE25-782B280E27E2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3470BA6C-B613-4414-B835-90AB82ACB2E4}" type="pres">
      <dgm:prSet presAssocID="{AE2EA8D9-62B9-479B-9712-5BC885B41703}" presName="bullet4b" presStyleLbl="node1" presStyleIdx="1" presStyleCnt="4"/>
      <dgm:spPr/>
    </dgm:pt>
    <dgm:pt modelId="{1F7AADD5-F4F3-4E0B-807F-FAB47E1FD85D}" type="pres">
      <dgm:prSet presAssocID="{AE2EA8D9-62B9-479B-9712-5BC885B41703}" presName="textBox4b" presStyleLbl="revTx" presStyleIdx="1" presStyleCnt="4">
        <dgm:presLayoutVars>
          <dgm:bulletEnabled val="1"/>
        </dgm:presLayoutVars>
      </dgm:prSet>
      <dgm:spPr/>
    </dgm:pt>
    <dgm:pt modelId="{370CD8CA-BD05-4D0B-9F2E-165496040718}" type="pres">
      <dgm:prSet presAssocID="{BAA6C513-ED3D-4E8E-9536-57520A5D0949}" presName="bullet4c" presStyleLbl="node1" presStyleIdx="2" presStyleCnt="4"/>
      <dgm:spPr/>
    </dgm:pt>
    <dgm:pt modelId="{1D73D6C4-6F91-46B9-804B-EC67C22C8FD8}" type="pres">
      <dgm:prSet presAssocID="{BAA6C513-ED3D-4E8E-9536-57520A5D0949}" presName="textBox4c" presStyleLbl="revTx" presStyleIdx="2" presStyleCnt="4">
        <dgm:presLayoutVars>
          <dgm:bulletEnabled val="1"/>
        </dgm:presLayoutVars>
      </dgm:prSet>
      <dgm:spPr/>
    </dgm:pt>
    <dgm:pt modelId="{D1982658-8305-4D87-BEB6-98BF739A2DCD}" type="pres">
      <dgm:prSet presAssocID="{2323769A-940A-4FFC-B40C-08595095CFDB}" presName="bullet4d" presStyleLbl="node1" presStyleIdx="3" presStyleCnt="4"/>
      <dgm:spPr/>
    </dgm:pt>
    <dgm:pt modelId="{93564ED1-EAF0-47CC-8D55-E0DF453ABD33}" type="pres">
      <dgm:prSet presAssocID="{2323769A-940A-4FFC-B40C-08595095CFDB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D49CC34E-68E3-4B7C-B67F-7437E66498ED}" type="presOf" srcId="{BAA6C513-ED3D-4E8E-9536-57520A5D0949}" destId="{1D73D6C4-6F91-46B9-804B-EC67C22C8FD8}" srcOrd="0" destOrd="0" presId="urn:microsoft.com/office/officeart/2005/8/layout/arrow2"/>
    <dgm:cxn modelId="{0F7B3873-C027-4B0C-9BA6-9C2268B9673D}" type="presOf" srcId="{34A132CC-58F9-4D09-ACA5-EA96B14B9AA4}" destId="{BEDC8D8D-7046-4551-AE25-782B280E27E2}" srcOrd="0" destOrd="0" presId="urn:microsoft.com/office/officeart/2005/8/layout/arrow2"/>
    <dgm:cxn modelId="{92A8C08E-6DAF-4450-B31A-2BAD29C14356}" type="presOf" srcId="{2323769A-940A-4FFC-B40C-08595095CFDB}" destId="{93564ED1-EAF0-47CC-8D55-E0DF453ABD33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1CF22AA9-AEBF-4BF3-AAB7-13FC1DD2A9C9}" type="presOf" srcId="{AE2EA8D9-62B9-479B-9712-5BC885B41703}" destId="{1F7AADD5-F4F3-4E0B-807F-FAB47E1FD85D}" srcOrd="0" destOrd="0" presId="urn:microsoft.com/office/officeart/2005/8/layout/arrow2"/>
    <dgm:cxn modelId="{3C4A95E5-470F-48CF-80A3-5464F8C88BBB}" srcId="{CF01289D-A2BB-4980-AC56-676D14CB6499}" destId="{2323769A-940A-4FFC-B40C-08595095CFDB}" srcOrd="3" destOrd="0" parTransId="{004C20F6-A47D-4861-82AC-7B6DA1E0E44F}" sibTransId="{CF35DB24-B7BD-4D7F-9E36-B99EBC414C22}"/>
    <dgm:cxn modelId="{AC7B85F9-1539-4E2C-A8F4-D30D06E89A8D}" srcId="{CF01289D-A2BB-4980-AC56-676D14CB6499}" destId="{BAA6C513-ED3D-4E8E-9536-57520A5D0949}" srcOrd="2" destOrd="0" parTransId="{182DC9F3-E5B6-4B8B-852B-AA50DCB30BD9}" sibTransId="{F0319752-0A81-420A-8B33-F795E1C132B9}"/>
    <dgm:cxn modelId="{A782D2FA-D670-40C2-B237-9D4E3E5702DE}" srcId="{CF01289D-A2BB-4980-AC56-676D14CB6499}" destId="{AE2EA8D9-62B9-479B-9712-5BC885B41703}" srcOrd="1" destOrd="0" parTransId="{B32ADE8D-BA01-4265-84B9-43B94AABFD08}" sibTransId="{59B405E4-0444-4F13-B019-7C076F17A667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572FDE02-2472-4BBC-A6C9-98114448F2BD}" type="presParOf" srcId="{89E25ED4-1445-4CDA-A29F-569870BFFE46}" destId="{9599EE58-530F-44AF-8A6E-F163DABA1235}" srcOrd="1" destOrd="0" presId="urn:microsoft.com/office/officeart/2005/8/layout/arrow2"/>
    <dgm:cxn modelId="{61A4F243-1DEC-48CC-B787-B62768D3490E}" type="presParOf" srcId="{9599EE58-530F-44AF-8A6E-F163DABA1235}" destId="{C3DCE165-E97C-48A5-BF98-DAE6DF4460C9}" srcOrd="0" destOrd="0" presId="urn:microsoft.com/office/officeart/2005/8/layout/arrow2"/>
    <dgm:cxn modelId="{746F6650-E13F-412A-8416-9ED3C2615554}" type="presParOf" srcId="{9599EE58-530F-44AF-8A6E-F163DABA1235}" destId="{BEDC8D8D-7046-4551-AE25-782B280E27E2}" srcOrd="1" destOrd="0" presId="urn:microsoft.com/office/officeart/2005/8/layout/arrow2"/>
    <dgm:cxn modelId="{C1CF923B-6CAD-4D31-961A-F70C7BC0DB30}" type="presParOf" srcId="{9599EE58-530F-44AF-8A6E-F163DABA1235}" destId="{3470BA6C-B613-4414-B835-90AB82ACB2E4}" srcOrd="2" destOrd="0" presId="urn:microsoft.com/office/officeart/2005/8/layout/arrow2"/>
    <dgm:cxn modelId="{DDD61910-5B83-4633-AAA4-50CAA27D6C17}" type="presParOf" srcId="{9599EE58-530F-44AF-8A6E-F163DABA1235}" destId="{1F7AADD5-F4F3-4E0B-807F-FAB47E1FD85D}" srcOrd="3" destOrd="0" presId="urn:microsoft.com/office/officeart/2005/8/layout/arrow2"/>
    <dgm:cxn modelId="{26C8E7D9-609D-4E69-9DE6-C4B92B100AB4}" type="presParOf" srcId="{9599EE58-530F-44AF-8A6E-F163DABA1235}" destId="{370CD8CA-BD05-4D0B-9F2E-165496040718}" srcOrd="4" destOrd="0" presId="urn:microsoft.com/office/officeart/2005/8/layout/arrow2"/>
    <dgm:cxn modelId="{F97D47D4-D932-40A2-BEE8-7636CEE97517}" type="presParOf" srcId="{9599EE58-530F-44AF-8A6E-F163DABA1235}" destId="{1D73D6C4-6F91-46B9-804B-EC67C22C8FD8}" srcOrd="5" destOrd="0" presId="urn:microsoft.com/office/officeart/2005/8/layout/arrow2"/>
    <dgm:cxn modelId="{0C5920AA-A123-4C41-BD47-FCCD4DAD5805}" type="presParOf" srcId="{9599EE58-530F-44AF-8A6E-F163DABA1235}" destId="{D1982658-8305-4D87-BEB6-98BF739A2DCD}" srcOrd="6" destOrd="0" presId="urn:microsoft.com/office/officeart/2005/8/layout/arrow2"/>
    <dgm:cxn modelId="{8B2D810D-7662-40A4-8722-373DAAA04CCA}" type="presParOf" srcId="{9599EE58-530F-44AF-8A6E-F163DABA1235}" destId="{93564ED1-EAF0-47CC-8D55-E0DF453ABD33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/>
      <dgm:spPr/>
      <dgm:t>
        <a:bodyPr/>
        <a:lstStyle/>
        <a:p>
          <a:pPr rtl="0"/>
          <a:r>
            <a:rPr lang="en-US">
              <a:latin typeface="+mj-lt"/>
            </a:rPr>
            <a:t>Cores, registers and interrupts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AE2EA8D9-62B9-479B-9712-5BC885B41703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x86 assembly</a:t>
          </a:r>
          <a:endParaRPr lang="en-US"/>
        </a:p>
      </dgm:t>
    </dgm:pt>
    <dgm:pt modelId="{B32ADE8D-BA01-4265-84B9-43B94AABFD08}" type="parTrans" cxnId="{A782D2FA-D670-40C2-B237-9D4E3E5702DE}">
      <dgm:prSet/>
      <dgm:spPr/>
      <dgm:t>
        <a:bodyPr/>
        <a:lstStyle/>
        <a:p>
          <a:endParaRPr lang="en-US"/>
        </a:p>
      </dgm:t>
    </dgm:pt>
    <dgm:pt modelId="{59B405E4-0444-4F13-B019-7C076F17A667}" type="sibTrans" cxnId="{A782D2FA-D670-40C2-B237-9D4E3E5702DE}">
      <dgm:prSet/>
      <dgm:spPr/>
      <dgm:t>
        <a:bodyPr/>
        <a:lstStyle/>
        <a:p>
          <a:endParaRPr lang="en-US"/>
        </a:p>
      </dgm:t>
    </dgm:pt>
    <dgm:pt modelId="{BAA6C513-ED3D-4E8E-9536-57520A5D0949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 Virtual memory</a:t>
          </a:r>
        </a:p>
      </dgm:t>
    </dgm:pt>
    <dgm:pt modelId="{182DC9F3-E5B6-4B8B-852B-AA50DCB30BD9}" type="parTrans" cxnId="{AC7B85F9-1539-4E2C-A8F4-D30D06E89A8D}">
      <dgm:prSet/>
      <dgm:spPr/>
      <dgm:t>
        <a:bodyPr/>
        <a:lstStyle/>
        <a:p>
          <a:endParaRPr lang="en-US"/>
        </a:p>
      </dgm:t>
    </dgm:pt>
    <dgm:pt modelId="{F0319752-0A81-420A-8B33-F795E1C132B9}" type="sibTrans" cxnId="{AC7B85F9-1539-4E2C-A8F4-D30D06E89A8D}">
      <dgm:prSet/>
      <dgm:spPr/>
      <dgm:t>
        <a:bodyPr/>
        <a:lstStyle/>
        <a:p>
          <a:endParaRPr lang="en-US"/>
        </a:p>
      </dgm:t>
    </dgm:pt>
    <dgm:pt modelId="{2323769A-940A-4FFC-B40C-08595095CFDB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 I/O </a:t>
          </a:r>
          <a:endParaRPr lang="en-US"/>
        </a:p>
      </dgm:t>
    </dgm:pt>
    <dgm:pt modelId="{004C20F6-A47D-4861-82AC-7B6DA1E0E44F}" type="parTrans" cxnId="{3C4A95E5-470F-48CF-80A3-5464F8C88BBB}">
      <dgm:prSet/>
      <dgm:spPr/>
      <dgm:t>
        <a:bodyPr/>
        <a:lstStyle/>
        <a:p>
          <a:endParaRPr lang="en-US"/>
        </a:p>
      </dgm:t>
    </dgm:pt>
    <dgm:pt modelId="{CF35DB24-B7BD-4D7F-9E36-B99EBC414C22}" type="sibTrans" cxnId="{3C4A95E5-470F-48CF-80A3-5464F8C88BBB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599EE58-530F-44AF-8A6E-F163DABA1235}" type="pres">
      <dgm:prSet presAssocID="{CF01289D-A2BB-4980-AC56-676D14CB6499}" presName="arrowDiagram4" presStyleCnt="0"/>
      <dgm:spPr/>
    </dgm:pt>
    <dgm:pt modelId="{C3DCE165-E97C-48A5-BF98-DAE6DF4460C9}" type="pres">
      <dgm:prSet presAssocID="{34A132CC-58F9-4D09-ACA5-EA96B14B9AA4}" presName="bullet4a" presStyleLbl="node1" presStyleIdx="0" presStyleCnt="4"/>
      <dgm:spPr/>
    </dgm:pt>
    <dgm:pt modelId="{BEDC8D8D-7046-4551-AE25-782B280E27E2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3470BA6C-B613-4414-B835-90AB82ACB2E4}" type="pres">
      <dgm:prSet presAssocID="{AE2EA8D9-62B9-479B-9712-5BC885B41703}" presName="bullet4b" presStyleLbl="node1" presStyleIdx="1" presStyleCnt="4"/>
      <dgm:spPr/>
    </dgm:pt>
    <dgm:pt modelId="{1F7AADD5-F4F3-4E0B-807F-FAB47E1FD85D}" type="pres">
      <dgm:prSet presAssocID="{AE2EA8D9-62B9-479B-9712-5BC885B41703}" presName="textBox4b" presStyleLbl="revTx" presStyleIdx="1" presStyleCnt="4">
        <dgm:presLayoutVars>
          <dgm:bulletEnabled val="1"/>
        </dgm:presLayoutVars>
      </dgm:prSet>
      <dgm:spPr/>
    </dgm:pt>
    <dgm:pt modelId="{370CD8CA-BD05-4D0B-9F2E-165496040718}" type="pres">
      <dgm:prSet presAssocID="{BAA6C513-ED3D-4E8E-9536-57520A5D0949}" presName="bullet4c" presStyleLbl="node1" presStyleIdx="2" presStyleCnt="4"/>
      <dgm:spPr/>
    </dgm:pt>
    <dgm:pt modelId="{1D73D6C4-6F91-46B9-804B-EC67C22C8FD8}" type="pres">
      <dgm:prSet presAssocID="{BAA6C513-ED3D-4E8E-9536-57520A5D0949}" presName="textBox4c" presStyleLbl="revTx" presStyleIdx="2" presStyleCnt="4">
        <dgm:presLayoutVars>
          <dgm:bulletEnabled val="1"/>
        </dgm:presLayoutVars>
      </dgm:prSet>
      <dgm:spPr/>
    </dgm:pt>
    <dgm:pt modelId="{D1982658-8305-4D87-BEB6-98BF739A2DCD}" type="pres">
      <dgm:prSet presAssocID="{2323769A-940A-4FFC-B40C-08595095CFDB}" presName="bullet4d" presStyleLbl="node1" presStyleIdx="3" presStyleCnt="4"/>
      <dgm:spPr/>
    </dgm:pt>
    <dgm:pt modelId="{93564ED1-EAF0-47CC-8D55-E0DF453ABD33}" type="pres">
      <dgm:prSet presAssocID="{2323769A-940A-4FFC-B40C-08595095CFDB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D49CC34E-68E3-4B7C-B67F-7437E66498ED}" type="presOf" srcId="{BAA6C513-ED3D-4E8E-9536-57520A5D0949}" destId="{1D73D6C4-6F91-46B9-804B-EC67C22C8FD8}" srcOrd="0" destOrd="0" presId="urn:microsoft.com/office/officeart/2005/8/layout/arrow2"/>
    <dgm:cxn modelId="{0F7B3873-C027-4B0C-9BA6-9C2268B9673D}" type="presOf" srcId="{34A132CC-58F9-4D09-ACA5-EA96B14B9AA4}" destId="{BEDC8D8D-7046-4551-AE25-782B280E27E2}" srcOrd="0" destOrd="0" presId="urn:microsoft.com/office/officeart/2005/8/layout/arrow2"/>
    <dgm:cxn modelId="{92A8C08E-6DAF-4450-B31A-2BAD29C14356}" type="presOf" srcId="{2323769A-940A-4FFC-B40C-08595095CFDB}" destId="{93564ED1-EAF0-47CC-8D55-E0DF453ABD33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1CF22AA9-AEBF-4BF3-AAB7-13FC1DD2A9C9}" type="presOf" srcId="{AE2EA8D9-62B9-479B-9712-5BC885B41703}" destId="{1F7AADD5-F4F3-4E0B-807F-FAB47E1FD85D}" srcOrd="0" destOrd="0" presId="urn:microsoft.com/office/officeart/2005/8/layout/arrow2"/>
    <dgm:cxn modelId="{3C4A95E5-470F-48CF-80A3-5464F8C88BBB}" srcId="{CF01289D-A2BB-4980-AC56-676D14CB6499}" destId="{2323769A-940A-4FFC-B40C-08595095CFDB}" srcOrd="3" destOrd="0" parTransId="{004C20F6-A47D-4861-82AC-7B6DA1E0E44F}" sibTransId="{CF35DB24-B7BD-4D7F-9E36-B99EBC414C22}"/>
    <dgm:cxn modelId="{AC7B85F9-1539-4E2C-A8F4-D30D06E89A8D}" srcId="{CF01289D-A2BB-4980-AC56-676D14CB6499}" destId="{BAA6C513-ED3D-4E8E-9536-57520A5D0949}" srcOrd="2" destOrd="0" parTransId="{182DC9F3-E5B6-4B8B-852B-AA50DCB30BD9}" sibTransId="{F0319752-0A81-420A-8B33-F795E1C132B9}"/>
    <dgm:cxn modelId="{A782D2FA-D670-40C2-B237-9D4E3E5702DE}" srcId="{CF01289D-A2BB-4980-AC56-676D14CB6499}" destId="{AE2EA8D9-62B9-479B-9712-5BC885B41703}" srcOrd="1" destOrd="0" parTransId="{B32ADE8D-BA01-4265-84B9-43B94AABFD08}" sibTransId="{59B405E4-0444-4F13-B019-7C076F17A667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572FDE02-2472-4BBC-A6C9-98114448F2BD}" type="presParOf" srcId="{89E25ED4-1445-4CDA-A29F-569870BFFE46}" destId="{9599EE58-530F-44AF-8A6E-F163DABA1235}" srcOrd="1" destOrd="0" presId="urn:microsoft.com/office/officeart/2005/8/layout/arrow2"/>
    <dgm:cxn modelId="{61A4F243-1DEC-48CC-B787-B62768D3490E}" type="presParOf" srcId="{9599EE58-530F-44AF-8A6E-F163DABA1235}" destId="{C3DCE165-E97C-48A5-BF98-DAE6DF4460C9}" srcOrd="0" destOrd="0" presId="urn:microsoft.com/office/officeart/2005/8/layout/arrow2"/>
    <dgm:cxn modelId="{746F6650-E13F-412A-8416-9ED3C2615554}" type="presParOf" srcId="{9599EE58-530F-44AF-8A6E-F163DABA1235}" destId="{BEDC8D8D-7046-4551-AE25-782B280E27E2}" srcOrd="1" destOrd="0" presId="urn:microsoft.com/office/officeart/2005/8/layout/arrow2"/>
    <dgm:cxn modelId="{C1CF923B-6CAD-4D31-961A-F70C7BC0DB30}" type="presParOf" srcId="{9599EE58-530F-44AF-8A6E-F163DABA1235}" destId="{3470BA6C-B613-4414-B835-90AB82ACB2E4}" srcOrd="2" destOrd="0" presId="urn:microsoft.com/office/officeart/2005/8/layout/arrow2"/>
    <dgm:cxn modelId="{DDD61910-5B83-4633-AAA4-50CAA27D6C17}" type="presParOf" srcId="{9599EE58-530F-44AF-8A6E-F163DABA1235}" destId="{1F7AADD5-F4F3-4E0B-807F-FAB47E1FD85D}" srcOrd="3" destOrd="0" presId="urn:microsoft.com/office/officeart/2005/8/layout/arrow2"/>
    <dgm:cxn modelId="{26C8E7D9-609D-4E69-9DE6-C4B92B100AB4}" type="presParOf" srcId="{9599EE58-530F-44AF-8A6E-F163DABA1235}" destId="{370CD8CA-BD05-4D0B-9F2E-165496040718}" srcOrd="4" destOrd="0" presId="urn:microsoft.com/office/officeart/2005/8/layout/arrow2"/>
    <dgm:cxn modelId="{F97D47D4-D932-40A2-BEE8-7636CEE97517}" type="presParOf" srcId="{9599EE58-530F-44AF-8A6E-F163DABA1235}" destId="{1D73D6C4-6F91-46B9-804B-EC67C22C8FD8}" srcOrd="5" destOrd="0" presId="urn:microsoft.com/office/officeart/2005/8/layout/arrow2"/>
    <dgm:cxn modelId="{0C5920AA-A123-4C41-BD47-FCCD4DAD5805}" type="presParOf" srcId="{9599EE58-530F-44AF-8A6E-F163DABA1235}" destId="{D1982658-8305-4D87-BEB6-98BF739A2DCD}" srcOrd="6" destOrd="0" presId="urn:microsoft.com/office/officeart/2005/8/layout/arrow2"/>
    <dgm:cxn modelId="{8B2D810D-7662-40A4-8722-373DAAA04CCA}" type="presParOf" srcId="{9599EE58-530F-44AF-8A6E-F163DABA1235}" destId="{93564ED1-EAF0-47CC-8D55-E0DF453ABD33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DCE165-E97C-48A5-BF98-DAE6DF4460C9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DC8D8D-7046-4551-AE25-782B280E27E2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+mj-lt"/>
            </a:rPr>
            <a:t>Cores, registers and interrupts</a:t>
          </a:r>
        </a:p>
      </dsp:txBody>
      <dsp:txXfrm>
        <a:off x="1064514" y="4696174"/>
        <a:ext cx="1654835" cy="1439513"/>
      </dsp:txXfrm>
    </dsp:sp>
    <dsp:sp modelId="{3470BA6C-B613-4414-B835-90AB82ACB2E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7AADD5-F4F3-4E0B-807F-FAB47E1FD85D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 panose="020F0302020204030204"/>
            </a:rPr>
            <a:t>x86 assembly</a:t>
          </a:r>
          <a:endParaRPr lang="en-US" sz="2500" kern="1200"/>
        </a:p>
      </dsp:txBody>
      <dsp:txXfrm>
        <a:off x="2719349" y="3371580"/>
        <a:ext cx="2032254" cy="2764107"/>
      </dsp:txXfrm>
    </dsp:sp>
    <dsp:sp modelId="{370CD8CA-BD05-4D0B-9F2E-165496040718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3D6C4-6F91-46B9-804B-EC67C22C8FD8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 panose="020F0302020204030204"/>
            </a:rPr>
            <a:t> Virtual memory</a:t>
          </a:r>
        </a:p>
      </dsp:txBody>
      <dsp:txXfrm>
        <a:off x="4790313" y="2397791"/>
        <a:ext cx="2032254" cy="3737895"/>
      </dsp:txXfrm>
    </dsp:sp>
    <dsp:sp modelId="{D1982658-8305-4D87-BEB6-98BF739A2DCD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564ED1-EAF0-47CC-8D55-E0DF453ABD33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 panose="020F0302020204030204"/>
            </a:rPr>
            <a:t> I/O </a:t>
          </a:r>
          <a:endParaRPr lang="en-US" sz="2500" kern="1200"/>
        </a:p>
      </dsp:txBody>
      <dsp:txXfrm>
        <a:off x="7064502" y="1799002"/>
        <a:ext cx="2032254" cy="43366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FECE10-01DF-4035-BFDD-913F3E2457C2}">
      <dsp:nvSpPr>
        <dsp:cNvPr id="0" name=""/>
        <dsp:cNvSpPr/>
      </dsp:nvSpPr>
      <dsp:spPr>
        <a:xfrm>
          <a:off x="-4400692" y="-674969"/>
          <a:ext cx="5242782" cy="5242782"/>
        </a:xfrm>
        <a:prstGeom prst="blockArc">
          <a:avLst>
            <a:gd name="adj1" fmla="val 18900000"/>
            <a:gd name="adj2" fmla="val 2700000"/>
            <a:gd name="adj3" fmla="val 412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F460EA-35F4-45BF-A376-B6D494AEFF22}">
      <dsp:nvSpPr>
        <dsp:cNvPr id="0" name=""/>
        <dsp:cNvSpPr/>
      </dsp:nvSpPr>
      <dsp:spPr>
        <a:xfrm>
          <a:off x="541564" y="389284"/>
          <a:ext cx="8011086" cy="7785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989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Save the state of the executing process</a:t>
          </a:r>
        </a:p>
      </dsp:txBody>
      <dsp:txXfrm>
        <a:off x="541564" y="389284"/>
        <a:ext cx="8011086" cy="778568"/>
      </dsp:txXfrm>
    </dsp:sp>
    <dsp:sp modelId="{7C7C8F22-4BDD-4773-9832-82C749152755}">
      <dsp:nvSpPr>
        <dsp:cNvPr id="0" name=""/>
        <dsp:cNvSpPr/>
      </dsp:nvSpPr>
      <dsp:spPr>
        <a:xfrm>
          <a:off x="54959" y="291963"/>
          <a:ext cx="973211" cy="9732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F4ED3A-448B-477C-BD80-7EBBAF0E9BC5}">
      <dsp:nvSpPr>
        <dsp:cNvPr id="0" name=""/>
        <dsp:cNvSpPr/>
      </dsp:nvSpPr>
      <dsp:spPr>
        <a:xfrm>
          <a:off x="824574" y="1557137"/>
          <a:ext cx="7728076" cy="7785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989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Load the interrupt handler</a:t>
          </a:r>
        </a:p>
      </dsp:txBody>
      <dsp:txXfrm>
        <a:off x="824574" y="1557137"/>
        <a:ext cx="7728076" cy="778568"/>
      </dsp:txXfrm>
    </dsp:sp>
    <dsp:sp modelId="{8581665E-0E86-4C31-A35B-1EAF916544D5}">
      <dsp:nvSpPr>
        <dsp:cNvPr id="0" name=""/>
        <dsp:cNvSpPr/>
      </dsp:nvSpPr>
      <dsp:spPr>
        <a:xfrm>
          <a:off x="337968" y="1459816"/>
          <a:ext cx="973211" cy="9732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1B99C8-2172-4FEE-B673-92DA8944C206}">
      <dsp:nvSpPr>
        <dsp:cNvPr id="0" name=""/>
        <dsp:cNvSpPr/>
      </dsp:nvSpPr>
      <dsp:spPr>
        <a:xfrm>
          <a:off x="541564" y="2724990"/>
          <a:ext cx="8011086" cy="7785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989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Then figure out what needs to be done</a:t>
          </a:r>
        </a:p>
      </dsp:txBody>
      <dsp:txXfrm>
        <a:off x="541564" y="2724990"/>
        <a:ext cx="8011086" cy="778568"/>
      </dsp:txXfrm>
    </dsp:sp>
    <dsp:sp modelId="{481DC215-69CD-4D50-BE60-6CB01306F040}">
      <dsp:nvSpPr>
        <dsp:cNvPr id="0" name=""/>
        <dsp:cNvSpPr/>
      </dsp:nvSpPr>
      <dsp:spPr>
        <a:xfrm>
          <a:off x="54959" y="2627669"/>
          <a:ext cx="973211" cy="9732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6D65B9-E5C8-48B3-9B19-F8F7B4DCEDEB}">
      <dsp:nvSpPr>
        <dsp:cNvPr id="0" name=""/>
        <dsp:cNvSpPr/>
      </dsp:nvSpPr>
      <dsp:spPr>
        <a:xfrm>
          <a:off x="11207" y="429440"/>
          <a:ext cx="1513929" cy="15139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Registers</a:t>
          </a:r>
        </a:p>
      </dsp:txBody>
      <dsp:txXfrm>
        <a:off x="232917" y="651150"/>
        <a:ext cx="1070509" cy="1070509"/>
      </dsp:txXfrm>
    </dsp:sp>
    <dsp:sp modelId="{C7323DEF-7020-44FC-8D6C-72EA9AC9BC93}">
      <dsp:nvSpPr>
        <dsp:cNvPr id="0" name=""/>
        <dsp:cNvSpPr/>
      </dsp:nvSpPr>
      <dsp:spPr>
        <a:xfrm>
          <a:off x="1648067" y="747365"/>
          <a:ext cx="878079" cy="878079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764456" y="1083142"/>
        <a:ext cx="645301" cy="206525"/>
      </dsp:txXfrm>
    </dsp:sp>
    <dsp:sp modelId="{50B62C7E-4D34-48FE-BF4B-521A719FB57D}">
      <dsp:nvSpPr>
        <dsp:cNvPr id="0" name=""/>
        <dsp:cNvSpPr/>
      </dsp:nvSpPr>
      <dsp:spPr>
        <a:xfrm>
          <a:off x="2649078" y="429440"/>
          <a:ext cx="1513929" cy="15139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Flags and special registers</a:t>
          </a:r>
        </a:p>
      </dsp:txBody>
      <dsp:txXfrm>
        <a:off x="2870788" y="651150"/>
        <a:ext cx="1070509" cy="1070509"/>
      </dsp:txXfrm>
    </dsp:sp>
    <dsp:sp modelId="{5E1A0626-679D-4DAD-B324-53F97EE96F76}">
      <dsp:nvSpPr>
        <dsp:cNvPr id="0" name=""/>
        <dsp:cNvSpPr/>
      </dsp:nvSpPr>
      <dsp:spPr>
        <a:xfrm>
          <a:off x="4285938" y="747365"/>
          <a:ext cx="878079" cy="878079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402327" y="1083142"/>
        <a:ext cx="645301" cy="206525"/>
      </dsp:txXfrm>
    </dsp:sp>
    <dsp:sp modelId="{7FB9933E-85EB-47ED-A944-5AD969A43A60}">
      <dsp:nvSpPr>
        <dsp:cNvPr id="0" name=""/>
        <dsp:cNvSpPr/>
      </dsp:nvSpPr>
      <dsp:spPr>
        <a:xfrm>
          <a:off x="5339035" y="425488"/>
          <a:ext cx="1513929" cy="15139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Memory</a:t>
          </a:r>
        </a:p>
      </dsp:txBody>
      <dsp:txXfrm>
        <a:off x="5560745" y="647198"/>
        <a:ext cx="1070509" cy="1070509"/>
      </dsp:txXfrm>
    </dsp:sp>
    <dsp:sp modelId="{AC7F548C-9706-48F7-B6FE-70EC06A4AA48}">
      <dsp:nvSpPr>
        <dsp:cNvPr id="0" name=""/>
        <dsp:cNvSpPr/>
      </dsp:nvSpPr>
      <dsp:spPr>
        <a:xfrm>
          <a:off x="6923809" y="747365"/>
          <a:ext cx="878079" cy="878079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040198" y="1083142"/>
        <a:ext cx="645301" cy="206525"/>
      </dsp:txXfrm>
    </dsp:sp>
    <dsp:sp modelId="{7A35E50C-B84B-4F76-B70F-A561CBF0C83B}">
      <dsp:nvSpPr>
        <dsp:cNvPr id="0" name=""/>
        <dsp:cNvSpPr/>
      </dsp:nvSpPr>
      <dsp:spPr>
        <a:xfrm>
          <a:off x="7924820" y="429440"/>
          <a:ext cx="1513929" cy="15139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PC</a:t>
          </a:r>
        </a:p>
      </dsp:txBody>
      <dsp:txXfrm>
        <a:off x="8146530" y="651150"/>
        <a:ext cx="1070509" cy="1070509"/>
      </dsp:txXfrm>
    </dsp:sp>
    <dsp:sp modelId="{379E5DB0-500F-4A4D-96E7-77805A26E089}">
      <dsp:nvSpPr>
        <dsp:cNvPr id="0" name=""/>
        <dsp:cNvSpPr/>
      </dsp:nvSpPr>
      <dsp:spPr>
        <a:xfrm>
          <a:off x="9561680" y="747365"/>
          <a:ext cx="878079" cy="878079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9678069" y="928249"/>
        <a:ext cx="645301" cy="516311"/>
      </dsp:txXfrm>
    </dsp:sp>
    <dsp:sp modelId="{1C3C9215-68A0-4723-8228-20C9FC37B665}">
      <dsp:nvSpPr>
        <dsp:cNvPr id="0" name=""/>
        <dsp:cNvSpPr/>
      </dsp:nvSpPr>
      <dsp:spPr>
        <a:xfrm>
          <a:off x="10562691" y="429440"/>
          <a:ext cx="1513929" cy="15139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Program state</a:t>
          </a:r>
        </a:p>
      </dsp:txBody>
      <dsp:txXfrm>
        <a:off x="10784401" y="651150"/>
        <a:ext cx="1070509" cy="10705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DCE165-E97C-48A5-BF98-DAE6DF4460C9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DC8D8D-7046-4551-AE25-782B280E27E2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+mj-lt"/>
            </a:rPr>
            <a:t>Cores, registers and interrupts</a:t>
          </a:r>
        </a:p>
      </dsp:txBody>
      <dsp:txXfrm>
        <a:off x="1064514" y="4696174"/>
        <a:ext cx="1654835" cy="1439513"/>
      </dsp:txXfrm>
    </dsp:sp>
    <dsp:sp modelId="{3470BA6C-B613-4414-B835-90AB82ACB2E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7AADD5-F4F3-4E0B-807F-FAB47E1FD85D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 panose="020F0302020204030204"/>
            </a:rPr>
            <a:t>x86 assembly</a:t>
          </a:r>
          <a:endParaRPr lang="en-US" sz="2500" kern="1200"/>
        </a:p>
      </dsp:txBody>
      <dsp:txXfrm>
        <a:off x="2719349" y="3371580"/>
        <a:ext cx="2032254" cy="2764107"/>
      </dsp:txXfrm>
    </dsp:sp>
    <dsp:sp modelId="{370CD8CA-BD05-4D0B-9F2E-165496040718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3D6C4-6F91-46B9-804B-EC67C22C8FD8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 panose="020F0302020204030204"/>
            </a:rPr>
            <a:t> Virtual memory</a:t>
          </a:r>
        </a:p>
      </dsp:txBody>
      <dsp:txXfrm>
        <a:off x="4790313" y="2397791"/>
        <a:ext cx="2032254" cy="3737895"/>
      </dsp:txXfrm>
    </dsp:sp>
    <dsp:sp modelId="{D1982658-8305-4D87-BEB6-98BF739A2DCD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564ED1-EAF0-47CC-8D55-E0DF453ABD33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 panose="020F0302020204030204"/>
            </a:rPr>
            <a:t> I/O </a:t>
          </a:r>
          <a:endParaRPr lang="en-US" sz="2500" kern="1200"/>
        </a:p>
      </dsp:txBody>
      <dsp:txXfrm>
        <a:off x="7064502" y="1799002"/>
        <a:ext cx="2032254" cy="43366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DCE165-E97C-48A5-BF98-DAE6DF4460C9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DC8D8D-7046-4551-AE25-782B280E27E2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+mj-lt"/>
            </a:rPr>
            <a:t>Cores, registers and interrupts</a:t>
          </a:r>
        </a:p>
      </dsp:txBody>
      <dsp:txXfrm>
        <a:off x="1064514" y="4696174"/>
        <a:ext cx="1654835" cy="1439513"/>
      </dsp:txXfrm>
    </dsp:sp>
    <dsp:sp modelId="{3470BA6C-B613-4414-B835-90AB82ACB2E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7AADD5-F4F3-4E0B-807F-FAB47E1FD85D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 panose="020F0302020204030204"/>
            </a:rPr>
            <a:t>x86 assembly</a:t>
          </a:r>
          <a:endParaRPr lang="en-US" sz="2500" kern="1200"/>
        </a:p>
      </dsp:txBody>
      <dsp:txXfrm>
        <a:off x="2719349" y="3371580"/>
        <a:ext cx="2032254" cy="2764107"/>
      </dsp:txXfrm>
    </dsp:sp>
    <dsp:sp modelId="{370CD8CA-BD05-4D0B-9F2E-165496040718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3D6C4-6F91-46B9-804B-EC67C22C8FD8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 panose="020F0302020204030204"/>
            </a:rPr>
            <a:t> Virtual memory</a:t>
          </a:r>
        </a:p>
      </dsp:txBody>
      <dsp:txXfrm>
        <a:off x="4790313" y="2397791"/>
        <a:ext cx="2032254" cy="3737895"/>
      </dsp:txXfrm>
    </dsp:sp>
    <dsp:sp modelId="{D1982658-8305-4D87-BEB6-98BF739A2DCD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564ED1-EAF0-47CC-8D55-E0DF453ABD33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 panose="020F0302020204030204"/>
            </a:rPr>
            <a:t> I/O </a:t>
          </a:r>
          <a:endParaRPr lang="en-US" sz="2500" kern="1200"/>
        </a:p>
      </dsp:txBody>
      <dsp:txXfrm>
        <a:off x="7064502" y="1799002"/>
        <a:ext cx="2032254" cy="433668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DCE165-E97C-48A5-BF98-DAE6DF4460C9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DC8D8D-7046-4551-AE25-782B280E27E2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+mj-lt"/>
            </a:rPr>
            <a:t>Cores, registers and interrupts</a:t>
          </a:r>
        </a:p>
      </dsp:txBody>
      <dsp:txXfrm>
        <a:off x="1064514" y="4696174"/>
        <a:ext cx="1654835" cy="1439513"/>
      </dsp:txXfrm>
    </dsp:sp>
    <dsp:sp modelId="{3470BA6C-B613-4414-B835-90AB82ACB2E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7AADD5-F4F3-4E0B-807F-FAB47E1FD85D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 panose="020F0302020204030204"/>
            </a:rPr>
            <a:t>x86 assembly</a:t>
          </a:r>
          <a:endParaRPr lang="en-US" sz="2500" kern="1200"/>
        </a:p>
      </dsp:txBody>
      <dsp:txXfrm>
        <a:off x="2719349" y="3371580"/>
        <a:ext cx="2032254" cy="2764107"/>
      </dsp:txXfrm>
    </dsp:sp>
    <dsp:sp modelId="{370CD8CA-BD05-4D0B-9F2E-165496040718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3D6C4-6F91-46B9-804B-EC67C22C8FD8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 panose="020F0302020204030204"/>
            </a:rPr>
            <a:t> Virtual memory</a:t>
          </a:r>
        </a:p>
      </dsp:txBody>
      <dsp:txXfrm>
        <a:off x="4790313" y="2397791"/>
        <a:ext cx="2032254" cy="3737895"/>
      </dsp:txXfrm>
    </dsp:sp>
    <dsp:sp modelId="{D1982658-8305-4D87-BEB6-98BF739A2DCD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564ED1-EAF0-47CC-8D55-E0DF453ABD33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 panose="020F0302020204030204"/>
            </a:rPr>
            <a:t> I/O </a:t>
          </a:r>
          <a:endParaRPr lang="en-US" sz="2500" kern="1200"/>
        </a:p>
      </dsp:txBody>
      <dsp:txXfrm>
        <a:off x="7064502" y="1799002"/>
        <a:ext cx="2032254" cy="43366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D8F97-7E4E-4CB5-8E00-8DDDD37179A0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F5AE92-6919-4A78-84D6-F336A471C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520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0329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9573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9083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0715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6355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9853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5758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2808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0318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7366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0245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7652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5A127-3DE9-4C6A-989B-0949B1E806CC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33469-6F24-4125-AF66-2E8B2F661CAF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E96DA-3182-40CE-8F0C-3F4090B32AEA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1FD06-CF01-4E29-8678-143E36C0238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1003C-6B41-4F22-A6DD-1EDB5321D561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CBE70-A8A4-44B4-95E5-65A41A1DEE13}" type="datetime1">
              <a:rPr lang="en-US" smtClean="0"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4C1FB-C861-489F-A44A-5D2DA2AA7906}" type="datetime1">
              <a:rPr lang="en-US" smtClean="0"/>
              <a:t>1/14/2025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B8A58-6240-47B0-9894-2D1F60FFD012}" type="datetime1">
              <a:rPr lang="en-US" smtClean="0"/>
              <a:t>1/14/2025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08017-EE63-4FB8-8634-52BED5735A9A}" type="datetime1">
              <a:rPr lang="en-US" smtClean="0"/>
              <a:t>1/14/2025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6BFF0-A989-438F-B0FD-B2C88AE1FBBA}" type="datetime1">
              <a:rPr lang="en-US" smtClean="0"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B216E-C406-42C5-94FB-962A1A7221D8}" type="datetime1">
              <a:rPr lang="en-US" smtClean="0"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67F9C-720C-4111-8179-CB3828AF8349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(c) Smruti R. Sarangi,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Little_Red_Riding_Hood_Knocking_at_Her_Grandmother%E2%80%99s_Door.jpg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pixabay.com/en/briefcase-office-suitcase-case-147768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pixabay.com/en/time-countdown-analog-watch-timer-303642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lixir.bootlin.com/linux/v6.1.2/C/ident/jiffies" TargetMode="External"/><Relationship Id="rId2" Type="http://schemas.openxmlformats.org/officeDocument/2006/relationships/hyperlink" Target="https://elixir.bootlin.com/linux/v6.1.2/C/ident/volatil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!!Rectangle">
            <a:extLst>
              <a:ext uri="{FF2B5EF4-FFF2-40B4-BE49-F238E27FC236}">
                <a16:creationId xmlns:a16="http://schemas.microsoft.com/office/drawing/2014/main" id="{59C6F201-9216-493E-A634-E73ECB502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38CF2-E5F3-E2C5-A69D-FD2384EE70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1" b="211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: Rounded Corners 10">
            <a:extLst>
              <a:ext uri="{FF2B5EF4-FFF2-40B4-BE49-F238E27FC236}">
                <a16:creationId xmlns:a16="http://schemas.microsoft.com/office/drawing/2014/main" id="{1D3A3C7D-3C2F-4809-9061-F9D2F44EC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3859952" cy="5215839"/>
          </a:xfrm>
          <a:prstGeom prst="roundRect">
            <a:avLst>
              <a:gd name="adj" fmla="val 2654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EB794C42-3DFD-4AE5-92A3-B8F3C8721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22960" y="830591"/>
            <a:ext cx="2987899" cy="2987899"/>
          </a:xfrm>
          <a:prstGeom prst="arc">
            <a:avLst>
              <a:gd name="adj1" fmla="val 16200000"/>
              <a:gd name="adj2" fmla="val 114657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8576" y="795528"/>
            <a:ext cx="3511296" cy="3008376"/>
          </a:xfrm>
        </p:spPr>
        <p:txBody>
          <a:bodyPr>
            <a:normAutofit fontScale="90000"/>
          </a:bodyPr>
          <a:lstStyle/>
          <a:p>
            <a:br>
              <a:rPr lang="en-IN" sz="4800">
                <a:cs typeface="Calibri Light"/>
              </a:rPr>
            </a:br>
            <a:r>
              <a:rPr lang="en-IN" sz="4800">
                <a:cs typeface="Calibri Light"/>
              </a:rPr>
              <a:t>Chapter 2: Basics of Computer Architecture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576" y="3895344"/>
            <a:ext cx="3511296" cy="1773936"/>
          </a:xfrm>
        </p:spPr>
        <p:txBody>
          <a:bodyPr>
            <a:normAutofit/>
          </a:bodyPr>
          <a:lstStyle/>
          <a:p>
            <a:r>
              <a:rPr lang="en-IN" sz="3200"/>
              <a:t>Smruti R Sarangi </a:t>
            </a:r>
          </a:p>
          <a:p>
            <a:r>
              <a:rPr lang="en-IN" sz="3200"/>
              <a:t>IIT Delhi</a:t>
            </a:r>
            <a:endParaRPr lang="en-US" sz="32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C2BD7-FA05-F217-7B58-45B1529D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43B91B-4C2B-81E6-CBC7-DED2B7946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65395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7AB85-B874-4D1D-64E8-69816C7B1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All are handled in the same manner</a:t>
            </a:r>
          </a:p>
        </p:txBody>
      </p:sp>
      <p:pic>
        <p:nvPicPr>
          <p:cNvPr id="5" name="Content Placeholder 4" descr="A picture containing text, building, outdoor, stone&#10;&#10;Description automatically generated">
            <a:extLst>
              <a:ext uri="{FF2B5EF4-FFF2-40B4-BE49-F238E27FC236}">
                <a16:creationId xmlns:a16="http://schemas.microsoft.com/office/drawing/2014/main" id="{AFB9959B-EDE0-674F-8408-F3117D741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92052" y="1690688"/>
            <a:ext cx="3761748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6DE97B-0B03-31BC-8C84-2435EBA9A1F7}"/>
              </a:ext>
            </a:extLst>
          </p:cNvPr>
          <p:cNvSpPr txBox="1"/>
          <p:nvPr/>
        </p:nvSpPr>
        <p:spPr>
          <a:xfrm>
            <a:off x="355600" y="1889760"/>
            <a:ext cx="69701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>
                <a:solidFill>
                  <a:srgbClr val="0070C0"/>
                </a:solidFill>
                <a:latin typeface="Comic Sans MS" panose="030F0702030302020204" pitchFamily="66" charset="0"/>
              </a:rPr>
              <a:t>The idea is to knock on the doors of the</a:t>
            </a:r>
          </a:p>
          <a:p>
            <a:pPr algn="l"/>
            <a:r>
              <a:rPr lang="en-US" sz="2800">
                <a:solidFill>
                  <a:srgbClr val="0070C0"/>
                </a:solidFill>
                <a:latin typeface="Comic Sans MS" panose="030F0702030302020204" pitchFamily="66" charset="0"/>
              </a:rPr>
              <a:t> operating system to draw its attention.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C1094A-2348-6CC2-9289-02BF82B07875}"/>
              </a:ext>
            </a:extLst>
          </p:cNvPr>
          <p:cNvSpPr txBox="1"/>
          <p:nvPr/>
        </p:nvSpPr>
        <p:spPr>
          <a:xfrm>
            <a:off x="355600" y="3195320"/>
            <a:ext cx="666137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400"/>
              <a:t>Either </a:t>
            </a:r>
            <a:r>
              <a:rPr lang="en-US" sz="2400">
                <a:solidFill>
                  <a:srgbClr val="FF0000"/>
                </a:solidFill>
              </a:rPr>
              <a:t>rely</a:t>
            </a:r>
            <a:r>
              <a:rPr lang="en-US" sz="2400"/>
              <a:t> on a hardware interrupt that the </a:t>
            </a:r>
            <a:r>
              <a:rPr lang="en-US" sz="2400">
                <a:solidFill>
                  <a:srgbClr val="C00000"/>
                </a:solidFill>
              </a:rPr>
              <a:t>CPU</a:t>
            </a:r>
            <a:br>
              <a:rPr lang="en-US" sz="2400"/>
            </a:br>
            <a:r>
              <a:rPr lang="en-US" sz="2400"/>
              <a:t>uses as a pretext to invoke an OS routine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/>
              <a:t>OR, </a:t>
            </a:r>
            <a:r>
              <a:rPr lang="en-US" sz="2400">
                <a:solidFill>
                  <a:srgbClr val="00B050"/>
                </a:solidFill>
              </a:rPr>
              <a:t>treat</a:t>
            </a:r>
            <a:r>
              <a:rPr lang="en-US" sz="2400"/>
              <a:t> a fault/exception in the </a:t>
            </a:r>
            <a:r>
              <a:rPr lang="en-US" sz="2400">
                <a:solidFill>
                  <a:srgbClr val="00B050"/>
                </a:solidFill>
              </a:rPr>
              <a:t>program</a:t>
            </a:r>
            <a:r>
              <a:rPr lang="en-US" sz="2400"/>
              <a:t> as an </a:t>
            </a:r>
            <a:br>
              <a:rPr lang="en-US" sz="2400"/>
            </a:br>
            <a:r>
              <a:rPr lang="en-US" sz="2400"/>
              <a:t>interrupt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/>
              <a:t>OR, </a:t>
            </a:r>
            <a:r>
              <a:rPr lang="en-US" sz="2400">
                <a:solidFill>
                  <a:srgbClr val="0070C0"/>
                </a:solidFill>
              </a:rPr>
              <a:t>generate</a:t>
            </a:r>
            <a:r>
              <a:rPr lang="en-US" sz="2400"/>
              <a:t> a 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</a:rPr>
              <a:t>software interrupt </a:t>
            </a:r>
            <a:r>
              <a:rPr lang="en-US" sz="2400"/>
              <a:t>yourself to </a:t>
            </a:r>
            <a:br>
              <a:rPr lang="en-US" sz="2400"/>
            </a:br>
            <a:r>
              <a:rPr lang="en-US" sz="2400"/>
              <a:t>ask the OS to do some work for you</a:t>
            </a:r>
            <a:endParaRPr lang="en-US" sz="2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D817AA-D0F8-D841-58F8-4D1DE28FBDD9}"/>
              </a:ext>
            </a:extLst>
          </p:cNvPr>
          <p:cNvSpPr txBox="1"/>
          <p:nvPr/>
        </p:nvSpPr>
        <p:spPr>
          <a:xfrm>
            <a:off x="685768" y="6033989"/>
            <a:ext cx="108204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/>
              <a:t>Kind of a weird way of drawing the OS’s attention. The only way to talk to the </a:t>
            </a:r>
            <a:r>
              <a:rPr lang="en-US" sz="2400">
                <a:solidFill>
                  <a:srgbClr val="FF0000"/>
                </a:solidFill>
              </a:rPr>
              <a:t>fireman</a:t>
            </a:r>
            <a:br>
              <a:rPr lang="en-US" sz="2400"/>
            </a:br>
            <a:r>
              <a:rPr lang="en-US" sz="2400"/>
              <a:t>is by setting your </a:t>
            </a:r>
            <a:r>
              <a:rPr lang="en-US" sz="2400">
                <a:solidFill>
                  <a:srgbClr val="C00000"/>
                </a:solidFill>
              </a:rPr>
              <a:t>house</a:t>
            </a:r>
            <a:r>
              <a:rPr lang="en-US" sz="2400"/>
              <a:t> on fire.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65E98F-9AB6-FE33-0EC7-22067F86C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9899" y="6042026"/>
            <a:ext cx="830997" cy="830997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963056E-DADC-6B27-1460-FFB4AE028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2B2768-6AB5-129C-719A-72F56925E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144904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0D62-6794-E62C-17C6-89AB92858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Now what does the CPU do?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C139-7AC9-BE4A-7FDF-C8583E738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43955"/>
          </a:xfrm>
        </p:spPr>
        <p:txBody>
          <a:bodyPr/>
          <a:lstStyle/>
          <a:p>
            <a:r>
              <a:rPr lang="en-US"/>
              <a:t>Something has happened, the OS needs to take a look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3318B-74BB-9E98-8DCF-7CB91B491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C3750E9-81D0-67FC-7ABD-6780596612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8513724"/>
              </p:ext>
            </p:extLst>
          </p:nvPr>
        </p:nvGraphicFramePr>
        <p:xfrm>
          <a:off x="1793433" y="2569580"/>
          <a:ext cx="8605134" cy="38928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2A9C992C-A30A-CE9A-33E0-D6FE1E0CB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225940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63741-9685-1664-B848-FA70AA016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Saving the State: Context Switch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B8ACA-4B7D-4DF8-3CBE-E92CF41B5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5F9E373-2255-4062-75E3-F0C3537222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7278918"/>
              </p:ext>
            </p:extLst>
          </p:nvPr>
        </p:nvGraphicFramePr>
        <p:xfrm>
          <a:off x="0" y="1377388"/>
          <a:ext cx="12087828" cy="23728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ight Brace 5">
            <a:extLst>
              <a:ext uri="{FF2B5EF4-FFF2-40B4-BE49-F238E27FC236}">
                <a16:creationId xmlns:a16="http://schemas.microsoft.com/office/drawing/2014/main" id="{9B2E6E24-51FC-7526-F3AD-6AFB55AC070F}"/>
              </a:ext>
            </a:extLst>
          </p:cNvPr>
          <p:cNvSpPr/>
          <p:nvPr/>
        </p:nvSpPr>
        <p:spPr>
          <a:xfrm rot="5400000">
            <a:off x="1864576" y="1527803"/>
            <a:ext cx="471668" cy="3970117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6C61AD4-9F45-296C-D665-4259FA50D926}"/>
              </a:ext>
            </a:extLst>
          </p:cNvPr>
          <p:cNvSpPr/>
          <p:nvPr/>
        </p:nvSpPr>
        <p:spPr>
          <a:xfrm>
            <a:off x="1029752" y="3787684"/>
            <a:ext cx="2141316" cy="47166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Register state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29C4F2-5979-0B2D-D592-B9941C3F61A9}"/>
              </a:ext>
            </a:extLst>
          </p:cNvPr>
          <p:cNvSpPr txBox="1"/>
          <p:nvPr/>
        </p:nvSpPr>
        <p:spPr>
          <a:xfrm>
            <a:off x="270231" y="4326450"/>
            <a:ext cx="81022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Store</a:t>
            </a:r>
            <a:r>
              <a:rPr lang="en-US" sz="2400" dirty="0"/>
              <a:t> the register state somewhere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The memory of the </a:t>
            </a:r>
            <a:r>
              <a:rPr lang="en-US" sz="2400" dirty="0">
                <a:solidFill>
                  <a:srgbClr val="7030A0"/>
                </a:solidFill>
              </a:rPr>
              <a:t>process</a:t>
            </a:r>
            <a:r>
              <a:rPr lang="en-US" sz="2400" dirty="0"/>
              <a:t> should remain untouched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Store</a:t>
            </a:r>
            <a:r>
              <a:rPr lang="en-US" sz="2400" dirty="0"/>
              <a:t> the PC of the last executed  instruction, or next PC</a:t>
            </a:r>
            <a:br>
              <a:rPr lang="en-US" sz="2400" dirty="0"/>
            </a:br>
            <a:r>
              <a:rPr lang="en-US" sz="2400" dirty="0"/>
              <a:t>(point of resumption)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Then do other </a:t>
            </a:r>
            <a:r>
              <a:rPr lang="en-US" sz="2400" dirty="0">
                <a:solidFill>
                  <a:srgbClr val="7030A0"/>
                </a:solidFill>
              </a:rPr>
              <a:t>work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Later on, </a:t>
            </a:r>
            <a:r>
              <a:rPr lang="en-US" sz="2400" dirty="0">
                <a:solidFill>
                  <a:srgbClr val="FF0000"/>
                </a:solidFill>
              </a:rPr>
              <a:t>restart</a:t>
            </a:r>
            <a:r>
              <a:rPr lang="en-US" sz="2400" dirty="0"/>
              <a:t> the process from the </a:t>
            </a:r>
            <a:r>
              <a:rPr lang="en-US" sz="2400" dirty="0">
                <a:solidFill>
                  <a:srgbClr val="00B050"/>
                </a:solidFill>
              </a:rPr>
              <a:t>point of resumption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9" name="Explosion: 8 Points 8">
            <a:extLst>
              <a:ext uri="{FF2B5EF4-FFF2-40B4-BE49-F238E27FC236}">
                <a16:creationId xmlns:a16="http://schemas.microsoft.com/office/drawing/2014/main" id="{2855D83F-6144-6941-703E-88033D1EB2C1}"/>
              </a:ext>
            </a:extLst>
          </p:cNvPr>
          <p:cNvSpPr/>
          <p:nvPr/>
        </p:nvSpPr>
        <p:spPr>
          <a:xfrm>
            <a:off x="8940478" y="4296840"/>
            <a:ext cx="3147350" cy="2105953"/>
          </a:xfrm>
          <a:prstGeom prst="irregularSeal1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It never gets to know</a:t>
            </a: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id="{AD0B55A9-7C97-46D8-2003-6AE87CAD4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83078" y="6538912"/>
            <a:ext cx="4114800" cy="365125"/>
          </a:xfrm>
        </p:spPr>
        <p:txBody>
          <a:bodyPr/>
          <a:lstStyle/>
          <a:p>
            <a:r>
              <a:rPr lang="en-US" dirty="0"/>
              <a:t>(c) Smruti R. Sarangi, 2023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231157-C25F-F647-9AFA-32EA11423BF8}"/>
              </a:ext>
            </a:extLst>
          </p:cNvPr>
          <p:cNvSpPr txBox="1"/>
          <p:nvPr/>
        </p:nvSpPr>
        <p:spPr>
          <a:xfrm>
            <a:off x="5164302" y="3387469"/>
            <a:ext cx="1863395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000" dirty="0"/>
              <a:t>No need to save</a:t>
            </a:r>
            <a:br>
              <a:rPr lang="en-IN" sz="2000" dirty="0"/>
            </a:br>
            <a:r>
              <a:rPr lang="en-IN" sz="2000" dirty="0"/>
              <a:t>and restore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400C46D1-3751-58A7-C798-2D7F45E96E3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507" y="3534004"/>
            <a:ext cx="471669" cy="47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87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C40BD-CE14-A1A9-65E8-A1AA0520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Lifecycle of a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8F517-F118-9EDB-B894-65489E13A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E3F237-D4A1-BD58-48C0-833D09E3C504}"/>
              </a:ext>
            </a:extLst>
          </p:cNvPr>
          <p:cNvCxnSpPr/>
          <p:nvPr/>
        </p:nvCxnSpPr>
        <p:spPr>
          <a:xfrm>
            <a:off x="729205" y="3143065"/>
            <a:ext cx="21528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F77E026-22A1-1654-D3EB-F5B67793C693}"/>
              </a:ext>
            </a:extLst>
          </p:cNvPr>
          <p:cNvSpPr/>
          <p:nvPr/>
        </p:nvSpPr>
        <p:spPr>
          <a:xfrm>
            <a:off x="838200" y="3539498"/>
            <a:ext cx="1905000" cy="517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Execution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2C488-9311-D893-B5D5-BDFCF0949623}"/>
              </a:ext>
            </a:extLst>
          </p:cNvPr>
          <p:cNvSpPr txBox="1"/>
          <p:nvPr/>
        </p:nvSpPr>
        <p:spPr>
          <a:xfrm>
            <a:off x="2049467" y="1690688"/>
            <a:ext cx="993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/>
              <a:t>Context</a:t>
            </a:r>
          </a:p>
          <a:p>
            <a:pPr algn="l"/>
            <a:r>
              <a:rPr lang="en-US" sz="2000"/>
              <a:t>switch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8866E7-79A0-190B-94B3-C83475C8DC53}"/>
              </a:ext>
            </a:extLst>
          </p:cNvPr>
          <p:cNvSpPr/>
          <p:nvPr/>
        </p:nvSpPr>
        <p:spPr>
          <a:xfrm>
            <a:off x="2882096" y="2605602"/>
            <a:ext cx="1905000" cy="115195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OS + other processes execute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E4D0CE-5A36-DACF-34F4-5B76AB8C0390}"/>
              </a:ext>
            </a:extLst>
          </p:cNvPr>
          <p:cNvCxnSpPr/>
          <p:nvPr/>
        </p:nvCxnSpPr>
        <p:spPr>
          <a:xfrm>
            <a:off x="4787096" y="3181582"/>
            <a:ext cx="21528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E5D425-AF81-1B7E-D00E-72672199F77A}"/>
              </a:ext>
            </a:extLst>
          </p:cNvPr>
          <p:cNvCxnSpPr>
            <a:cxnSpLocks/>
          </p:cNvCxnSpPr>
          <p:nvPr/>
        </p:nvCxnSpPr>
        <p:spPr>
          <a:xfrm>
            <a:off x="2633240" y="2311202"/>
            <a:ext cx="266218" cy="3672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E3D19DE-A5DF-F6D6-9E0D-4CD61B205F11}"/>
              </a:ext>
            </a:extLst>
          </p:cNvPr>
          <p:cNvSpPr/>
          <p:nvPr/>
        </p:nvSpPr>
        <p:spPr>
          <a:xfrm>
            <a:off x="4953964" y="3539498"/>
            <a:ext cx="1905000" cy="517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Execution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32E36E-6E55-C51A-C8B4-49132D7535FD}"/>
              </a:ext>
            </a:extLst>
          </p:cNvPr>
          <p:cNvSpPr/>
          <p:nvPr/>
        </p:nvSpPr>
        <p:spPr>
          <a:xfrm>
            <a:off x="6939986" y="2605602"/>
            <a:ext cx="2369917" cy="115195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OS + other processes execute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5712CB-4B7C-6DD1-AE2B-B0C334D885B0}"/>
              </a:ext>
            </a:extLst>
          </p:cNvPr>
          <p:cNvCxnSpPr/>
          <p:nvPr/>
        </p:nvCxnSpPr>
        <p:spPr>
          <a:xfrm>
            <a:off x="9309903" y="3143065"/>
            <a:ext cx="21528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AA6B4-307A-F35D-92D5-55D12B963CFE}"/>
              </a:ext>
            </a:extLst>
          </p:cNvPr>
          <p:cNvSpPr/>
          <p:nvPr/>
        </p:nvSpPr>
        <p:spPr>
          <a:xfrm>
            <a:off x="9448800" y="3539498"/>
            <a:ext cx="1905000" cy="517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Execution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9193B7-80C7-FECB-4125-1A3294CFE9FE}"/>
              </a:ext>
            </a:extLst>
          </p:cNvPr>
          <p:cNvSpPr txBox="1"/>
          <p:nvPr/>
        </p:nvSpPr>
        <p:spPr>
          <a:xfrm>
            <a:off x="6096000" y="1694660"/>
            <a:ext cx="993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/>
              <a:t>Context</a:t>
            </a:r>
          </a:p>
          <a:p>
            <a:pPr algn="l"/>
            <a:r>
              <a:rPr lang="en-US" sz="2000"/>
              <a:t>switch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908603-3680-E439-A23D-6DD9F546D5C0}"/>
              </a:ext>
            </a:extLst>
          </p:cNvPr>
          <p:cNvCxnSpPr>
            <a:cxnSpLocks/>
          </p:cNvCxnSpPr>
          <p:nvPr/>
        </p:nvCxnSpPr>
        <p:spPr>
          <a:xfrm>
            <a:off x="6679773" y="2315174"/>
            <a:ext cx="266218" cy="3672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A13F129-5730-1A69-E9A5-AA984D7DF67F}"/>
              </a:ext>
            </a:extLst>
          </p:cNvPr>
          <p:cNvSpPr txBox="1"/>
          <p:nvPr/>
        </p:nvSpPr>
        <p:spPr>
          <a:xfrm>
            <a:off x="809263" y="4826123"/>
            <a:ext cx="10904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/>
              <a:t>The </a:t>
            </a:r>
            <a:r>
              <a:rPr lang="en-US" sz="2400">
                <a:solidFill>
                  <a:srgbClr val="00B050"/>
                </a:solidFill>
              </a:rPr>
              <a:t>process</a:t>
            </a:r>
            <a:r>
              <a:rPr lang="en-US" sz="2400"/>
              <a:t> has no way of knowing that it is being </a:t>
            </a:r>
            <a:r>
              <a:rPr lang="en-US" sz="2400">
                <a:solidFill>
                  <a:srgbClr val="0070C0"/>
                </a:solidFill>
              </a:rPr>
              <a:t>swapped</a:t>
            </a:r>
            <a:r>
              <a:rPr lang="en-US" sz="2400"/>
              <a:t> out and being </a:t>
            </a:r>
            <a:r>
              <a:rPr lang="en-US" sz="2400">
                <a:solidFill>
                  <a:srgbClr val="0070C0"/>
                </a:solidFill>
              </a:rPr>
              <a:t>swapped</a:t>
            </a:r>
            <a:r>
              <a:rPr lang="en-US" sz="2400"/>
              <a:t> in</a:t>
            </a:r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62491890-7992-FF65-DB13-11D62CFC50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20" y="4826123"/>
            <a:ext cx="528001" cy="528001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109F4EC-7FF5-2551-C381-16DC839165A2}"/>
              </a:ext>
            </a:extLst>
          </p:cNvPr>
          <p:cNvSpPr/>
          <p:nvPr/>
        </p:nvSpPr>
        <p:spPr>
          <a:xfrm>
            <a:off x="2633240" y="5717894"/>
            <a:ext cx="6464461" cy="879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It is agnostic to context switches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45C50B-0728-547E-3B3B-FD55C221F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9550"/>
            <a:ext cx="4114800" cy="365125"/>
          </a:xfrm>
        </p:spPr>
        <p:txBody>
          <a:bodyPr/>
          <a:lstStyle/>
          <a:p>
            <a:r>
              <a:rPr lang="en-US" dirty="0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403432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1ADB1-1A4A-B32F-9954-9FD43EB7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does the OS see a process?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ADCA42-EE5C-BE73-F5C8-33524E3B24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7312" y="1631253"/>
            <a:ext cx="4793992" cy="359549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65CED-8DD1-C83A-0220-2CF810978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9EDFADAB-CB3F-B58C-E85F-7149F17333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81395" y="1817649"/>
            <a:ext cx="1379825" cy="9745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4B0B59-BB6B-C505-920B-C6639DF67C14}"/>
              </a:ext>
            </a:extLst>
          </p:cNvPr>
          <p:cNvSpPr txBox="1"/>
          <p:nvPr/>
        </p:nvSpPr>
        <p:spPr>
          <a:xfrm>
            <a:off x="1159727" y="5226747"/>
            <a:ext cx="10479920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sz="2400"/>
              <a:t>The OS treats the </a:t>
            </a:r>
            <a:r>
              <a:rPr lang="en-US" sz="2400">
                <a:solidFill>
                  <a:srgbClr val="00B050"/>
                </a:solidFill>
              </a:rPr>
              <a:t>process</a:t>
            </a:r>
            <a:r>
              <a:rPr lang="en-US" sz="2400"/>
              <a:t> as a </a:t>
            </a:r>
            <a:r>
              <a:rPr lang="en-US" sz="2400">
                <a:solidFill>
                  <a:srgbClr val="002060"/>
                </a:solidFill>
              </a:rPr>
              <a:t>suitcase</a:t>
            </a:r>
            <a:r>
              <a:rPr lang="en-US" sz="2400"/>
              <a:t> containing some state. It can be </a:t>
            </a:r>
            <a:br>
              <a:rPr lang="en-US" sz="2400"/>
            </a:br>
            <a:r>
              <a:rPr lang="en-US" sz="2400"/>
              <a:t>seamlessly moved from core to core on a multi-core CPU. It can be </a:t>
            </a:r>
            <a:r>
              <a:rPr lang="en-US" sz="2400">
                <a:solidFill>
                  <a:srgbClr val="FF0000"/>
                </a:solidFill>
              </a:rPr>
              <a:t>suspended</a:t>
            </a:r>
            <a:r>
              <a:rPr lang="en-US" sz="2400"/>
              <a:t> at</a:t>
            </a:r>
            <a:br>
              <a:rPr lang="en-US" sz="2400"/>
            </a:br>
            <a:r>
              <a:rPr lang="en-US" sz="2400"/>
              <a:t>will and brought back to life at a </a:t>
            </a:r>
            <a:r>
              <a:rPr lang="en-US" sz="2400">
                <a:solidFill>
                  <a:srgbClr val="00B050"/>
                </a:solidFill>
              </a:rPr>
              <a:t>future point of time </a:t>
            </a:r>
            <a:r>
              <a:rPr lang="en-US" sz="2400"/>
              <a:t>without the process </a:t>
            </a:r>
            <a:r>
              <a:rPr lang="en-US" sz="2400">
                <a:solidFill>
                  <a:srgbClr val="002060"/>
                </a:solidFill>
              </a:rPr>
              <a:t>knowing</a:t>
            </a:r>
            <a:r>
              <a:rPr lang="en-US" sz="2400"/>
              <a:t>.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AF8295D-238C-CA47-C836-0CAC593CAD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4" y="5403953"/>
            <a:ext cx="952397" cy="95239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DDBF91-6324-7FEB-F840-2395C6C66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302389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7311C-CBA9-AA91-D7CA-86CBB1D19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 Question to Ponder About?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F4B9B-B7C3-7B14-411C-072E9D631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5078" y="1913810"/>
            <a:ext cx="9561844" cy="4653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/>
              <a:t>What if there are no interrupts, exceptions, and system calls?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10D8B-E147-CDD5-0C21-B4B41C6DF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8D20065-1933-75B0-CFD8-C2E7C3198A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01" y="1837612"/>
            <a:ext cx="541597" cy="5415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B17476-2697-0549-5437-C23F27749AC5}"/>
              </a:ext>
            </a:extLst>
          </p:cNvPr>
          <p:cNvSpPr txBox="1"/>
          <p:nvPr/>
        </p:nvSpPr>
        <p:spPr>
          <a:xfrm>
            <a:off x="1315078" y="2803490"/>
            <a:ext cx="707764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400"/>
              <a:t>In principle, an </a:t>
            </a:r>
            <a:r>
              <a:rPr lang="en-IN" sz="2400">
                <a:solidFill>
                  <a:srgbClr val="0070C0"/>
                </a:solidFill>
              </a:rPr>
              <a:t>application</a:t>
            </a:r>
            <a:r>
              <a:rPr lang="en-IN" sz="2400"/>
              <a:t> can continue to run forever. 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73A764D-1095-3AAD-0ADD-F6442712D4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42" y="2763523"/>
            <a:ext cx="541597" cy="5415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B16AAE-9B13-4E1D-0753-0BD66755C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0346" y="3265155"/>
            <a:ext cx="889179" cy="8891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831485-95E2-EA18-1E3A-FB2EFB1BA0EB}"/>
              </a:ext>
            </a:extLst>
          </p:cNvPr>
          <p:cNvSpPr txBox="1"/>
          <p:nvPr/>
        </p:nvSpPr>
        <p:spPr>
          <a:xfrm>
            <a:off x="1315077" y="3495987"/>
            <a:ext cx="9645269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400"/>
              <a:t>It will never get </a:t>
            </a:r>
            <a:r>
              <a:rPr lang="en-IN" sz="2400">
                <a:solidFill>
                  <a:srgbClr val="00B050"/>
                </a:solidFill>
              </a:rPr>
              <a:t>swapped</a:t>
            </a:r>
            <a:r>
              <a:rPr lang="en-IN" sz="2400"/>
              <a:t> out and will continue to </a:t>
            </a:r>
            <a:r>
              <a:rPr lang="en-IN" sz="2400">
                <a:solidFill>
                  <a:srgbClr val="FF0000"/>
                </a:solidFill>
              </a:rPr>
              <a:t>monopolize</a:t>
            </a:r>
            <a:r>
              <a:rPr lang="en-IN" sz="2400"/>
              <a:t> the processor.</a:t>
            </a: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5DBA4F8D-C5FB-A819-543E-6F798281F1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36" y="4240883"/>
            <a:ext cx="1956124" cy="18322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CAD698-1EE1-9516-938E-E19E34133745}"/>
              </a:ext>
            </a:extLst>
          </p:cNvPr>
          <p:cNvSpPr txBox="1"/>
          <p:nvPr/>
        </p:nvSpPr>
        <p:spPr>
          <a:xfrm>
            <a:off x="2087060" y="4933380"/>
            <a:ext cx="7561750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400"/>
              <a:t>Have an </a:t>
            </a:r>
            <a:r>
              <a:rPr lang="en-IN" sz="2400">
                <a:solidFill>
                  <a:srgbClr val="7030A0"/>
                </a:solidFill>
              </a:rPr>
              <a:t>external</a:t>
            </a:r>
            <a:r>
              <a:rPr lang="en-IN" sz="2400"/>
              <a:t> time chip on the motherboard. Generates</a:t>
            </a:r>
            <a:br>
              <a:rPr lang="en-IN" sz="2400"/>
            </a:br>
            <a:r>
              <a:rPr lang="en-IN" sz="2400"/>
              <a:t>a dummy interrupt (</a:t>
            </a:r>
            <a:r>
              <a:rPr lang="en-IN" sz="2400">
                <a:solidFill>
                  <a:srgbClr val="C00000"/>
                </a:solidFill>
              </a:rPr>
              <a:t>timer</a:t>
            </a:r>
            <a:r>
              <a:rPr lang="en-IN" sz="2400"/>
              <a:t> interrupt) once every </a:t>
            </a:r>
            <a:r>
              <a:rPr lang="en-IN" sz="2400" i="1">
                <a:solidFill>
                  <a:srgbClr val="00B050"/>
                </a:solidFill>
              </a:rPr>
              <a:t>jiffy</a:t>
            </a:r>
          </a:p>
        </p:txBody>
      </p:sp>
      <p:pic>
        <p:nvPicPr>
          <p:cNvPr id="13" name="Picture 12" descr="A picture containing watch, dark&#10;&#10;Description automatically generated">
            <a:extLst>
              <a:ext uri="{FF2B5EF4-FFF2-40B4-BE49-F238E27FC236}">
                <a16:creationId xmlns:a16="http://schemas.microsoft.com/office/drawing/2014/main" id="{85D7ED07-94BD-7524-C0B5-E8550DB42E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941473" y="4931905"/>
            <a:ext cx="522890" cy="6468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97FC453-D032-54B4-0542-CDB11578C20F}"/>
              </a:ext>
            </a:extLst>
          </p:cNvPr>
          <p:cNvSpPr txBox="1"/>
          <p:nvPr/>
        </p:nvSpPr>
        <p:spPr>
          <a:xfrm>
            <a:off x="3268717" y="6073119"/>
            <a:ext cx="3406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/>
              <a:t>A </a:t>
            </a:r>
            <a:r>
              <a:rPr lang="en-IN" sz="2400" i="1">
                <a:solidFill>
                  <a:srgbClr val="00B050"/>
                </a:solidFill>
              </a:rPr>
              <a:t>jiffy</a:t>
            </a:r>
            <a:r>
              <a:rPr lang="en-IN" sz="2400"/>
              <a:t> = 1 </a:t>
            </a:r>
            <a:r>
              <a:rPr lang="en-IN" sz="2400" err="1"/>
              <a:t>ms</a:t>
            </a:r>
            <a:r>
              <a:rPr lang="en-IN" sz="2400"/>
              <a:t> (as of today)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472C364-CCCB-4A39-D7DA-0D8B433DCD65}"/>
              </a:ext>
            </a:extLst>
          </p:cNvPr>
          <p:cNvSpPr/>
          <p:nvPr/>
        </p:nvSpPr>
        <p:spPr>
          <a:xfrm>
            <a:off x="7010400" y="6073119"/>
            <a:ext cx="3866522" cy="4799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Guaranteed source of interrupts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00419BB-65DB-9D30-C0BF-6F39C908B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846380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32691-1B26-7720-C8E2-B3FAFE93D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Why do you need a guaranteed source of interrupts?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338B1-87E2-6281-92D5-9EE1A044F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61382"/>
          </a:xfrm>
        </p:spPr>
        <p:txBody>
          <a:bodyPr/>
          <a:lstStyle/>
          <a:p>
            <a:r>
              <a:rPr lang="en-IN"/>
              <a:t>This is to allow the OS to </a:t>
            </a:r>
            <a:r>
              <a:rPr lang="en-IN">
                <a:solidFill>
                  <a:srgbClr val="00B050"/>
                </a:solidFill>
              </a:rPr>
              <a:t>periodically</a:t>
            </a:r>
            <a:r>
              <a:rPr lang="en-IN"/>
              <a:t> execute and make process scheduling decisions.</a:t>
            </a:r>
          </a:p>
          <a:p>
            <a:r>
              <a:rPr lang="en-IN"/>
              <a:t>Otherwise, the OS may never get a chance to </a:t>
            </a:r>
            <a:r>
              <a:rPr lang="en-IN">
                <a:solidFill>
                  <a:srgbClr val="7030A0"/>
                </a:solidFill>
              </a:rPr>
              <a:t>execute</a:t>
            </a:r>
            <a:r>
              <a:rPr lang="en-IN"/>
              <a:t>. For it to execute, it needs to be invoked by any one of the three </a:t>
            </a:r>
            <a:r>
              <a:rPr lang="en-IN">
                <a:solidFill>
                  <a:srgbClr val="FF0000"/>
                </a:solidFill>
              </a:rPr>
              <a:t>mechanisms</a:t>
            </a:r>
            <a:r>
              <a:rPr lang="en-IN"/>
              <a:t>: interrupts, exceptions or system calls.</a:t>
            </a:r>
          </a:p>
          <a:p>
            <a:r>
              <a:rPr lang="en-IN"/>
              <a:t>The latter two are not relevant here. We need to thus generate </a:t>
            </a:r>
            <a:r>
              <a:rPr lang="en-IN">
                <a:solidFill>
                  <a:srgbClr val="C00000"/>
                </a:solidFill>
              </a:rPr>
              <a:t>timer</a:t>
            </a:r>
            <a:r>
              <a:rPr lang="en-IN"/>
              <a:t> interrupts.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CCB1FD-72E0-69D9-2199-98BA8D8B7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D508C-79FD-EC90-780B-0E5DD6EC0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99487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0658B-13C5-4B17-F32C-8F7483A54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Relevant Kernel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8FF00-E46A-7216-B0AC-2F940DE20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8692"/>
          </a:xfrm>
        </p:spPr>
        <p:txBody>
          <a:bodyPr/>
          <a:lstStyle/>
          <a:p>
            <a:pPr marL="0" indent="0">
              <a:buNone/>
            </a:pPr>
            <a:r>
              <a:rPr lang="en-IN">
                <a:solidFill>
                  <a:srgbClr val="0070C0"/>
                </a:solidFill>
              </a:rPr>
              <a:t>include/linux/jiffies.h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85D77-C819-5953-651D-C2D232ABD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10A8ABA-C730-6713-88B3-96B74246F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6563" y="2773611"/>
            <a:ext cx="556260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extern unsigned long 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volatile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jiffies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;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 descr="A picture containing airplane&#10;&#10;Description automatically generated">
            <a:extLst>
              <a:ext uri="{FF2B5EF4-FFF2-40B4-BE49-F238E27FC236}">
                <a16:creationId xmlns:a16="http://schemas.microsoft.com/office/drawing/2014/main" id="{FB3B1279-668D-1E9E-B6EC-2A2AEAFE4F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6936">
            <a:off x="973690" y="2664890"/>
            <a:ext cx="946308" cy="9463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CA9C49-5A01-D941-871E-CEDFB4E416B3}"/>
              </a:ext>
            </a:extLst>
          </p:cNvPr>
          <p:cNvSpPr txBox="1"/>
          <p:nvPr/>
        </p:nvSpPr>
        <p:spPr>
          <a:xfrm>
            <a:off x="1513490" y="3920359"/>
            <a:ext cx="9550115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400"/>
              <a:t>The jiffy </a:t>
            </a:r>
            <a:r>
              <a:rPr lang="en-IN" sz="2400">
                <a:solidFill>
                  <a:srgbClr val="00B050"/>
                </a:solidFill>
              </a:rPr>
              <a:t>count</a:t>
            </a:r>
            <a:r>
              <a:rPr lang="en-IN" sz="2400"/>
              <a:t> is incremented once every time there is a </a:t>
            </a:r>
            <a:r>
              <a:rPr lang="en-IN" sz="2400">
                <a:solidFill>
                  <a:srgbClr val="FF0000"/>
                </a:solidFill>
              </a:rPr>
              <a:t>timer</a:t>
            </a:r>
            <a:r>
              <a:rPr lang="en-IN" sz="2400"/>
              <a:t> interrupt.</a:t>
            </a:r>
            <a:br>
              <a:rPr lang="en-IN" sz="2400"/>
            </a:br>
            <a:r>
              <a:rPr lang="en-IN" sz="2400"/>
              <a:t>The interval is determined by the compile-time </a:t>
            </a:r>
            <a:r>
              <a:rPr lang="en-IN" sz="2400">
                <a:solidFill>
                  <a:srgbClr val="00B050"/>
                </a:solidFill>
              </a:rPr>
              <a:t>parameter</a:t>
            </a:r>
            <a:r>
              <a:rPr lang="en-IN" sz="2400"/>
              <a:t> HZ. If HZ = 1000,</a:t>
            </a:r>
            <a:br>
              <a:rPr lang="en-IN" sz="2400"/>
            </a:br>
            <a:r>
              <a:rPr lang="en-IN" sz="2400"/>
              <a:t>then it means that the timer interrupt interval = 1 </a:t>
            </a:r>
            <a:r>
              <a:rPr lang="en-IN" sz="2400" err="1"/>
              <a:t>ms</a:t>
            </a:r>
            <a:endParaRPr lang="en-IN" sz="240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81D9D4-D9F1-F2D3-989A-C95A92D85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65905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3518916" y="363220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99B0BB-DD63-BE05-C42D-BC81A52A6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D35A1059-8CCF-9AF5-D1CC-BB3A1E80C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922680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60EA30F-5B06-13F7-1525-7B3E5952F023}"/>
              </a:ext>
            </a:extLst>
          </p:cNvPr>
          <p:cNvSpPr/>
          <p:nvPr/>
        </p:nvSpPr>
        <p:spPr>
          <a:xfrm>
            <a:off x="1024434" y="3007995"/>
            <a:ext cx="7680960" cy="19202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We need low-level control of the hardware.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Speed and efficiency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Limited code size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Specify the exact code that will be executed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121491-9F9B-ED6C-A108-587D7EE8D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to Assembly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92432-951D-1F11-8088-67ABC0AB5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61975"/>
          </a:xfrm>
        </p:spPr>
        <p:txBody>
          <a:bodyPr/>
          <a:lstStyle/>
          <a:p>
            <a:r>
              <a:rPr lang="en-US"/>
              <a:t>A large </a:t>
            </a:r>
            <a:r>
              <a:rPr lang="en-US">
                <a:solidFill>
                  <a:srgbClr val="00B050"/>
                </a:solidFill>
              </a:rPr>
              <a:t>part</a:t>
            </a:r>
            <a:r>
              <a:rPr lang="en-US"/>
              <a:t> of the kernel code is written in assembly language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4E8B9A9-90E5-2D50-3235-AC22E839D5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70" y="2638203"/>
            <a:ext cx="759904" cy="7599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2B3D24-D8DE-4C10-9DF1-BAEE89CBE314}"/>
              </a:ext>
            </a:extLst>
          </p:cNvPr>
          <p:cNvSpPr/>
          <p:nvPr/>
        </p:nvSpPr>
        <p:spPr>
          <a:xfrm>
            <a:off x="1136194" y="5298027"/>
            <a:ext cx="2194560" cy="81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x86 ISA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64D352-9120-5A55-386A-09CADF389B0C}"/>
              </a:ext>
            </a:extLst>
          </p:cNvPr>
          <p:cNvSpPr/>
          <p:nvPr/>
        </p:nvSpPr>
        <p:spPr>
          <a:xfrm>
            <a:off x="4417874" y="5023707"/>
            <a:ext cx="1859280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32 bit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AB8A40-5BDC-832D-F33E-6F8351C2B67C}"/>
              </a:ext>
            </a:extLst>
          </p:cNvPr>
          <p:cNvSpPr/>
          <p:nvPr/>
        </p:nvSpPr>
        <p:spPr>
          <a:xfrm>
            <a:off x="4417874" y="5807710"/>
            <a:ext cx="1859280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64 bit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DEAD9C0-ECDA-D95C-B516-0F685FEFD53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330754" y="5298027"/>
            <a:ext cx="1087120" cy="406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E005F4-2319-4EB3-A2BA-BECEF1DB83A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3330754" y="5704427"/>
            <a:ext cx="1087120" cy="3776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6DCB6F-3EA0-D5EA-D7F5-1277A8935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6A1C3F1-2F84-7D82-65B5-AF842E3B0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937930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1269862"/>
              </p:ext>
            </p:extLst>
          </p:nvPr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1822196" y="492658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27D3F-FF5D-6CC2-FCAC-C06CBE574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43083B8E-75C8-7836-A751-970C67D7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896501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18160" y="293686"/>
            <a:ext cx="74168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err="1">
                <a:solidFill>
                  <a:schemeClr val="tx1"/>
                </a:solidFill>
              </a:rPr>
              <a:t>View</a:t>
            </a:r>
            <a:r>
              <a:rPr lang="fr-FR">
                <a:solidFill>
                  <a:schemeClr val="tx1"/>
                </a:solidFill>
              </a:rPr>
              <a:t> of </a:t>
            </a:r>
            <a:r>
              <a:rPr lang="fr-FR" err="1">
                <a:solidFill>
                  <a:schemeClr val="tx1"/>
                </a:solidFill>
              </a:rPr>
              <a:t>Registers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1188720" y="1376998"/>
            <a:ext cx="9550400" cy="4373563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marL="654050" indent="-457200">
              <a:buSzPct val="100000"/>
              <a:buFont typeface="Arial" panose="020B0604020202020204" pitchFamily="34" charset="0"/>
              <a:buChar char="•"/>
            </a:pPr>
            <a:r>
              <a:rPr lang="en-US" sz="2800">
                <a:latin typeface="Calibri" panose="020F0502020204030204" pitchFamily="34" charset="0"/>
              </a:rPr>
              <a:t>Modern Intel machines are still ISA compatible with the </a:t>
            </a:r>
            <a:r>
              <a:rPr lang="en-US" sz="2800">
                <a:solidFill>
                  <a:srgbClr val="008080"/>
                </a:solidFill>
                <a:latin typeface="Calibri" panose="020F0502020204030204" pitchFamily="34" charset="0"/>
              </a:rPr>
              <a:t>arcane</a:t>
            </a:r>
            <a:r>
              <a:rPr lang="en-US" sz="2800">
                <a:latin typeface="Calibri" panose="020F0502020204030204" pitchFamily="34" charset="0"/>
              </a:rPr>
              <a:t> 16-bit 8086 processor</a:t>
            </a:r>
          </a:p>
          <a:p>
            <a:pPr marL="654050" indent="-457200">
              <a:buSzPct val="100000"/>
              <a:buFont typeface="Arial" panose="020B0604020202020204" pitchFamily="34" charset="0"/>
              <a:buChar char="•"/>
            </a:pPr>
            <a:r>
              <a:rPr lang="en-US" sz="2800">
                <a:latin typeface="Calibri" panose="020F0502020204030204" pitchFamily="34" charset="0"/>
              </a:rPr>
              <a:t>In fact, due to </a:t>
            </a:r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</a:rPr>
              <a:t>market</a:t>
            </a:r>
            <a:r>
              <a:rPr lang="en-US" sz="2800">
                <a:latin typeface="Calibri" panose="020F0502020204030204" pitchFamily="34" charset="0"/>
              </a:rPr>
              <a:t> requirements, a </a:t>
            </a:r>
            <a:r>
              <a:rPr lang="en-US" sz="2800">
                <a:solidFill>
                  <a:srgbClr val="008080"/>
                </a:solidFill>
                <a:latin typeface="Calibri" panose="020F0502020204030204" pitchFamily="34" charset="0"/>
              </a:rPr>
              <a:t>64-bit processor</a:t>
            </a:r>
            <a:r>
              <a:rPr lang="en-US" sz="2800">
                <a:latin typeface="Calibri" panose="020F0502020204030204" pitchFamily="34" charset="0"/>
              </a:rPr>
              <a:t> needs to be ISA compatible with all 32-bit, and 16-bit ISAs (same family)</a:t>
            </a:r>
          </a:p>
          <a:p>
            <a:pPr marL="654050" indent="-457200">
              <a:buSzPct val="100000"/>
              <a:buFont typeface="Arial" panose="020B0604020202020204" pitchFamily="34" charset="0"/>
              <a:buChar char="•"/>
            </a:pPr>
            <a:r>
              <a:rPr lang="en-US" sz="2800">
                <a:latin typeface="Calibri" panose="020F0502020204030204" pitchFamily="34" charset="0"/>
              </a:rPr>
              <a:t>What do we do with </a:t>
            </a:r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</a:rPr>
              <a:t>registers</a:t>
            </a:r>
            <a:r>
              <a:rPr lang="en-US" sz="2800">
                <a:latin typeface="Calibri" panose="020F0502020204030204" pitchFamily="34" charset="0"/>
              </a:rPr>
              <a:t>?</a:t>
            </a:r>
          </a:p>
          <a:p>
            <a:pPr marL="654050" indent="-457200">
              <a:buSzPct val="100000"/>
              <a:buFont typeface="Arial" panose="020B0604020202020204" pitchFamily="34" charset="0"/>
              <a:buChar char="•"/>
            </a:pPr>
            <a:r>
              <a:rPr lang="en-US" sz="2800">
                <a:latin typeface="Calibri" panose="020F0502020204030204" pitchFamily="34" charset="0"/>
              </a:rPr>
              <a:t>Do we define a new set of </a:t>
            </a:r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</a:rPr>
              <a:t>registers</a:t>
            </a:r>
            <a:r>
              <a:rPr lang="en-US" sz="2800">
                <a:latin typeface="Calibri" panose="020F0502020204030204" pitchFamily="34" charset="0"/>
              </a:rPr>
              <a:t> for each type of x86 ISA?    </a:t>
            </a:r>
            <a:r>
              <a:rPr lang="en-US" sz="2800" b="1">
                <a:solidFill>
                  <a:srgbClr val="000080"/>
                </a:solidFill>
                <a:latin typeface="Calibri" panose="020F0502020204030204" pitchFamily="34" charset="0"/>
              </a:rPr>
              <a:t>ANSWER</a:t>
            </a:r>
            <a:r>
              <a:rPr lang="en-US" sz="2800">
                <a:latin typeface="Calibri" panose="020F0502020204030204" pitchFamily="34" charset="0"/>
              </a:rPr>
              <a:t> : </a:t>
            </a:r>
            <a:r>
              <a:rPr lang="en-US" sz="2800" b="1">
                <a:solidFill>
                  <a:srgbClr val="FF0000"/>
                </a:solidFill>
                <a:latin typeface="Calibri" panose="020F0502020204030204" pitchFamily="34" charset="0"/>
              </a:rPr>
              <a:t>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3BE04-B5DC-17AA-F69E-DC6B1DEE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38FA7-9247-3010-F7E3-17E7C50AA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362200" y="282576"/>
            <a:ext cx="74168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err="1">
                <a:solidFill>
                  <a:schemeClr val="tx1"/>
                </a:solidFill>
              </a:rPr>
              <a:t>View</a:t>
            </a:r>
            <a:r>
              <a:rPr lang="fr-FR">
                <a:solidFill>
                  <a:schemeClr val="tx1"/>
                </a:solidFill>
              </a:rPr>
              <a:t> of </a:t>
            </a:r>
            <a:r>
              <a:rPr lang="fr-FR" err="1">
                <a:solidFill>
                  <a:schemeClr val="tx1"/>
                </a:solidFill>
              </a:rPr>
              <a:t>Registers</a:t>
            </a:r>
            <a:r>
              <a:rPr lang="fr-FR">
                <a:solidFill>
                  <a:schemeClr val="tx1"/>
                </a:solidFill>
              </a:rPr>
              <a:t> – II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38480" y="1752600"/>
            <a:ext cx="10627360" cy="3810000"/>
          </a:xfrm>
        </p:spPr>
        <p:txBody>
          <a:bodyPr vert="horz" lIns="0" tIns="0" rIns="0" bIns="0" rtlCol="0">
            <a:normAutofit fontScale="92500"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algn="just">
              <a:spcBef>
                <a:spcPts val="24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800">
                <a:latin typeface="Calibri" panose="020F0502020204030204" pitchFamily="34" charset="0"/>
              </a:rPr>
              <a:t>Consider the 16-bit x86 ISA – It has 8 </a:t>
            </a:r>
            <a:r>
              <a:rPr lang="en-US" sz="2800">
                <a:solidFill>
                  <a:srgbClr val="800000"/>
                </a:solidFill>
                <a:latin typeface="Calibri" panose="020F0502020204030204" pitchFamily="34" charset="0"/>
              </a:rPr>
              <a:t>registers</a:t>
            </a:r>
            <a:r>
              <a:rPr lang="en-US" sz="2800">
                <a:latin typeface="Calibri" panose="020F0502020204030204" pitchFamily="34" charset="0"/>
              </a:rPr>
              <a:t>: ax, bx, cx, dx, </a:t>
            </a:r>
            <a:r>
              <a:rPr lang="en-US" sz="2800" err="1">
                <a:latin typeface="Calibri" panose="020F0502020204030204" pitchFamily="34" charset="0"/>
              </a:rPr>
              <a:t>sp</a:t>
            </a:r>
            <a:r>
              <a:rPr lang="en-US" sz="2800">
                <a:latin typeface="Calibri" panose="020F0502020204030204" pitchFamily="34" charset="0"/>
              </a:rPr>
              <a:t>, bp, </a:t>
            </a:r>
            <a:r>
              <a:rPr lang="en-US" sz="2800" err="1">
                <a:latin typeface="Calibri" panose="020F0502020204030204" pitchFamily="34" charset="0"/>
              </a:rPr>
              <a:t>si</a:t>
            </a:r>
            <a:r>
              <a:rPr lang="en-US" sz="2800">
                <a:latin typeface="Calibri" panose="020F0502020204030204" pitchFamily="34" charset="0"/>
              </a:rPr>
              <a:t>, di</a:t>
            </a:r>
          </a:p>
          <a:p>
            <a:pPr algn="just">
              <a:spcBef>
                <a:spcPts val="24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800">
                <a:latin typeface="Calibri" panose="020F0502020204030204" pitchFamily="34" charset="0"/>
              </a:rPr>
              <a:t>Should we keep the old registers, or create a new set of </a:t>
            </a:r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</a:rPr>
              <a:t>registers</a:t>
            </a:r>
            <a:r>
              <a:rPr lang="en-US" sz="2800">
                <a:latin typeface="Calibri" panose="020F0502020204030204" pitchFamily="34" charset="0"/>
              </a:rPr>
              <a:t> in a 32-bit processor?</a:t>
            </a:r>
          </a:p>
          <a:p>
            <a:pPr algn="just">
              <a:spcBef>
                <a:spcPts val="24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DC2300"/>
                </a:solidFill>
                <a:latin typeface="Calibri" panose="020F0502020204030204" pitchFamily="34" charset="0"/>
              </a:rPr>
              <a:t>NO</a:t>
            </a:r>
            <a:r>
              <a:rPr lang="en-US" sz="2800">
                <a:latin typeface="Calibri" panose="020F0502020204030204" pitchFamily="34" charset="0"/>
              </a:rPr>
              <a:t> – </a:t>
            </a:r>
            <a:r>
              <a:rPr lang="en-US" sz="2800">
                <a:solidFill>
                  <a:srgbClr val="008000"/>
                </a:solidFill>
                <a:latin typeface="Calibri" panose="020F0502020204030204" pitchFamily="34" charset="0"/>
              </a:rPr>
              <a:t>Widen</a:t>
            </a:r>
            <a:r>
              <a:rPr lang="en-US" sz="2800">
                <a:latin typeface="Calibri" panose="020F0502020204030204" pitchFamily="34" charset="0"/>
              </a:rPr>
              <a:t> the 16-bit registers to 32 bits.</a:t>
            </a:r>
          </a:p>
          <a:p>
            <a:pPr algn="just">
              <a:spcBef>
                <a:spcPts val="24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800">
                <a:latin typeface="Calibri" panose="020F0502020204030204" pitchFamily="34" charset="0"/>
              </a:rPr>
              <a:t>If the </a:t>
            </a:r>
            <a:r>
              <a:rPr lang="en-US" sz="2800">
                <a:solidFill>
                  <a:schemeClr val="tx2"/>
                </a:solidFill>
                <a:latin typeface="Calibri" panose="020F0502020204030204" pitchFamily="34" charset="0"/>
              </a:rPr>
              <a:t>processor</a:t>
            </a:r>
            <a:r>
              <a:rPr lang="en-US" sz="2800">
                <a:solidFill>
                  <a:schemeClr val="accent4"/>
                </a:solidFill>
                <a:latin typeface="Calibri" panose="020F0502020204030204" pitchFamily="34" charset="0"/>
              </a:rPr>
              <a:t> </a:t>
            </a:r>
            <a:r>
              <a:rPr lang="en-US" sz="2800">
                <a:latin typeface="Calibri" panose="020F0502020204030204" pitchFamily="34" charset="0"/>
              </a:rPr>
              <a:t>is running a 16-bit program, then it uses the </a:t>
            </a:r>
            <a:r>
              <a:rPr lang="en-US" sz="2800">
                <a:solidFill>
                  <a:srgbClr val="2300DC"/>
                </a:solidFill>
                <a:latin typeface="Calibri" panose="020F0502020204030204" pitchFamily="34" charset="0"/>
              </a:rPr>
              <a:t>lower</a:t>
            </a:r>
            <a:r>
              <a:rPr lang="en-US" sz="2800">
                <a:latin typeface="Calibri" panose="020F0502020204030204" pitchFamily="34" charset="0"/>
              </a:rPr>
              <a:t> 16 bits of every 32-bit register.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D7FC5-C3AC-ECC1-619A-25C102C6F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82CFC-0C31-7D1C-497C-5C4D40131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387600" y="135387"/>
            <a:ext cx="74168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err="1">
                <a:solidFill>
                  <a:schemeClr val="tx1"/>
                </a:solidFill>
              </a:rPr>
              <a:t>View</a:t>
            </a:r>
            <a:r>
              <a:rPr lang="fr-FR">
                <a:solidFill>
                  <a:schemeClr val="tx1"/>
                </a:solidFill>
              </a:rPr>
              <a:t> of </a:t>
            </a:r>
            <a:r>
              <a:rPr lang="fr-FR" err="1">
                <a:solidFill>
                  <a:schemeClr val="tx1"/>
                </a:solidFill>
              </a:rPr>
              <a:t>Registers</a:t>
            </a:r>
            <a:r>
              <a:rPr lang="fr-FR">
                <a:solidFill>
                  <a:schemeClr val="tx1"/>
                </a:solidFill>
              </a:rPr>
              <a:t> – III</a:t>
            </a:r>
          </a:p>
        </p:txBody>
      </p:sp>
      <p:sp>
        <p:nvSpPr>
          <p:cNvPr id="4" name="Freeform 3"/>
          <p:cNvSpPr/>
          <p:nvPr/>
        </p:nvSpPr>
        <p:spPr>
          <a:xfrm>
            <a:off x="7232633" y="5074062"/>
            <a:ext cx="2015999" cy="129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The 64-bit ISA has</a:t>
            </a:r>
          </a:p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8 extra registers</a:t>
            </a:r>
          </a:p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r8 - r15</a:t>
            </a:r>
          </a:p>
        </p:txBody>
      </p:sp>
      <p:sp>
        <p:nvSpPr>
          <p:cNvPr id="5" name="Freeform 4"/>
          <p:cNvSpPr/>
          <p:nvPr/>
        </p:nvSpPr>
        <p:spPr>
          <a:xfrm>
            <a:off x="7378493" y="2672400"/>
            <a:ext cx="1655999" cy="2088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 u="sng">
                <a:latin typeface="Arial" pitchFamily="18"/>
                <a:ea typeface="Microsoft YaHei" pitchFamily="2"/>
                <a:cs typeface="Mangal" pitchFamily="2"/>
              </a:rPr>
              <a:t>8 registers</a:t>
            </a:r>
          </a:p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64, 32, 16</a:t>
            </a:r>
          </a:p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bit variants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2AC5B1-8A79-DFFB-2467-C0BF7AB43657}"/>
              </a:ext>
            </a:extLst>
          </p:cNvPr>
          <p:cNvGrpSpPr/>
          <p:nvPr/>
        </p:nvGrpSpPr>
        <p:grpSpPr>
          <a:xfrm>
            <a:off x="2255521" y="1115828"/>
            <a:ext cx="4367572" cy="5328920"/>
            <a:chOff x="3733801" y="1595527"/>
            <a:chExt cx="2889291" cy="472907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 bwMode="auto">
            <a:xfrm>
              <a:off x="3749675" y="2241627"/>
              <a:ext cx="2855954" cy="347656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 bwMode="auto">
            <a:xfrm>
              <a:off x="3752850" y="2590872"/>
              <a:ext cx="2855954" cy="349243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7"/>
            <p:cNvSpPr>
              <a:spLocks noChangeArrowheads="1"/>
            </p:cNvSpPr>
            <p:nvPr/>
          </p:nvSpPr>
          <p:spPr bwMode="auto">
            <a:xfrm>
              <a:off x="3752850" y="2925828"/>
              <a:ext cx="2855954" cy="349243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3751262" y="3271895"/>
              <a:ext cx="2855954" cy="347656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9"/>
            <p:cNvSpPr>
              <a:spLocks noChangeArrowheads="1"/>
            </p:cNvSpPr>
            <p:nvPr/>
          </p:nvSpPr>
          <p:spPr bwMode="auto">
            <a:xfrm>
              <a:off x="3756026" y="3619552"/>
              <a:ext cx="2854367" cy="349243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3756026" y="3956095"/>
              <a:ext cx="2854367" cy="347656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1"/>
            <p:cNvSpPr>
              <a:spLocks noChangeArrowheads="1"/>
            </p:cNvSpPr>
            <p:nvPr/>
          </p:nvSpPr>
          <p:spPr bwMode="auto">
            <a:xfrm>
              <a:off x="3752850" y="4297402"/>
              <a:ext cx="2855954" cy="349243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2"/>
            <p:cNvSpPr>
              <a:spLocks noChangeArrowheads="1"/>
            </p:cNvSpPr>
            <p:nvPr/>
          </p:nvSpPr>
          <p:spPr bwMode="auto">
            <a:xfrm>
              <a:off x="3752850" y="4633945"/>
              <a:ext cx="2855954" cy="347656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3"/>
            <p:cNvSpPr>
              <a:spLocks noChangeArrowheads="1"/>
            </p:cNvSpPr>
            <p:nvPr/>
          </p:nvSpPr>
          <p:spPr bwMode="auto">
            <a:xfrm>
              <a:off x="5168921" y="2247978"/>
              <a:ext cx="1438296" cy="284157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4"/>
            <p:cNvSpPr>
              <a:spLocks noChangeArrowheads="1"/>
            </p:cNvSpPr>
            <p:nvPr/>
          </p:nvSpPr>
          <p:spPr bwMode="auto">
            <a:xfrm>
              <a:off x="5170508" y="2597222"/>
              <a:ext cx="1438296" cy="279395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15"/>
            <p:cNvSpPr>
              <a:spLocks noChangeArrowheads="1"/>
            </p:cNvSpPr>
            <p:nvPr/>
          </p:nvSpPr>
          <p:spPr bwMode="auto">
            <a:xfrm>
              <a:off x="5170508" y="2932178"/>
              <a:ext cx="1438296" cy="284157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16"/>
            <p:cNvSpPr>
              <a:spLocks noChangeArrowheads="1"/>
            </p:cNvSpPr>
            <p:nvPr/>
          </p:nvSpPr>
          <p:spPr bwMode="auto">
            <a:xfrm>
              <a:off x="5170508" y="3276659"/>
              <a:ext cx="1438296" cy="290507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17"/>
            <p:cNvSpPr>
              <a:spLocks noChangeArrowheads="1"/>
            </p:cNvSpPr>
            <p:nvPr/>
          </p:nvSpPr>
          <p:spPr bwMode="auto">
            <a:xfrm>
              <a:off x="5172096" y="3625902"/>
              <a:ext cx="1438296" cy="279395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18"/>
            <p:cNvSpPr>
              <a:spLocks noChangeArrowheads="1"/>
            </p:cNvSpPr>
            <p:nvPr/>
          </p:nvSpPr>
          <p:spPr bwMode="auto">
            <a:xfrm>
              <a:off x="5172096" y="3962446"/>
              <a:ext cx="1438296" cy="277807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19"/>
            <p:cNvSpPr>
              <a:spLocks noChangeArrowheads="1"/>
            </p:cNvSpPr>
            <p:nvPr/>
          </p:nvSpPr>
          <p:spPr bwMode="auto">
            <a:xfrm>
              <a:off x="5170508" y="4303752"/>
              <a:ext cx="1438296" cy="285745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5170508" y="4638708"/>
              <a:ext cx="1438296" cy="279395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1"/>
            <p:cNvSpPr>
              <a:spLocks noChangeArrowheads="1"/>
            </p:cNvSpPr>
            <p:nvPr/>
          </p:nvSpPr>
          <p:spPr bwMode="auto">
            <a:xfrm>
              <a:off x="5259410" y="2300364"/>
              <a:ext cx="213870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eax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8" name="Rectangle 22"/>
            <p:cNvSpPr>
              <a:spLocks noChangeArrowheads="1"/>
            </p:cNvSpPr>
            <p:nvPr/>
          </p:nvSpPr>
          <p:spPr bwMode="auto">
            <a:xfrm>
              <a:off x="5251472" y="2635320"/>
              <a:ext cx="219638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ebx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9" name="Rectangle 23"/>
            <p:cNvSpPr>
              <a:spLocks noChangeArrowheads="1"/>
            </p:cNvSpPr>
            <p:nvPr/>
          </p:nvSpPr>
          <p:spPr bwMode="auto">
            <a:xfrm>
              <a:off x="5237184" y="2965514"/>
              <a:ext cx="206786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ecx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0" name="Rectangle 24"/>
            <p:cNvSpPr>
              <a:spLocks noChangeArrowheads="1"/>
            </p:cNvSpPr>
            <p:nvPr/>
          </p:nvSpPr>
          <p:spPr bwMode="auto">
            <a:xfrm>
              <a:off x="5248297" y="3330632"/>
              <a:ext cx="222692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edx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1" name="Rectangle 25"/>
            <p:cNvSpPr>
              <a:spLocks noChangeArrowheads="1"/>
            </p:cNvSpPr>
            <p:nvPr/>
          </p:nvSpPr>
          <p:spPr bwMode="auto">
            <a:xfrm>
              <a:off x="5257822" y="3668763"/>
              <a:ext cx="216330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err="1">
                  <a:solidFill>
                    <a:srgbClr val="000000"/>
                  </a:solidFill>
                  <a:latin typeface="Sans"/>
                </a:rPr>
                <a:t>esp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2" name="Rectangle 26"/>
            <p:cNvSpPr>
              <a:spLocks noChangeArrowheads="1"/>
            </p:cNvSpPr>
            <p:nvPr/>
          </p:nvSpPr>
          <p:spPr bwMode="auto">
            <a:xfrm>
              <a:off x="5241948" y="4022769"/>
              <a:ext cx="237538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err="1">
                  <a:solidFill>
                    <a:srgbClr val="000000"/>
                  </a:solidFill>
                  <a:latin typeface="Sans"/>
                </a:rPr>
                <a:t>ebp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3" name="Rectangle 27"/>
            <p:cNvSpPr>
              <a:spLocks noChangeArrowheads="1"/>
            </p:cNvSpPr>
            <p:nvPr/>
          </p:nvSpPr>
          <p:spPr bwMode="auto">
            <a:xfrm>
              <a:off x="5254647" y="4384712"/>
              <a:ext cx="170731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esi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5238772" y="4687919"/>
              <a:ext cx="191940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edi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5" name="Rectangle 29"/>
            <p:cNvSpPr>
              <a:spLocks noChangeArrowheads="1"/>
            </p:cNvSpPr>
            <p:nvPr/>
          </p:nvSpPr>
          <p:spPr bwMode="auto">
            <a:xfrm>
              <a:off x="5899181" y="2247977"/>
              <a:ext cx="711210" cy="22700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30"/>
            <p:cNvSpPr>
              <a:spLocks noChangeArrowheads="1"/>
            </p:cNvSpPr>
            <p:nvPr/>
          </p:nvSpPr>
          <p:spPr bwMode="auto">
            <a:xfrm>
              <a:off x="6134136" y="2244803"/>
              <a:ext cx="137517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ax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7" name="Rectangle 31"/>
            <p:cNvSpPr>
              <a:spLocks noChangeArrowheads="1"/>
            </p:cNvSpPr>
            <p:nvPr/>
          </p:nvSpPr>
          <p:spPr bwMode="auto">
            <a:xfrm>
              <a:off x="5889656" y="2595633"/>
              <a:ext cx="711210" cy="22700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32"/>
            <p:cNvSpPr>
              <a:spLocks noChangeArrowheads="1"/>
            </p:cNvSpPr>
            <p:nvPr/>
          </p:nvSpPr>
          <p:spPr bwMode="auto">
            <a:xfrm>
              <a:off x="6124611" y="2592459"/>
              <a:ext cx="143287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bx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9" name="Rectangle 33"/>
            <p:cNvSpPr>
              <a:spLocks noChangeArrowheads="1"/>
            </p:cNvSpPr>
            <p:nvPr/>
          </p:nvSpPr>
          <p:spPr bwMode="auto">
            <a:xfrm>
              <a:off x="5896006" y="2929002"/>
              <a:ext cx="711210" cy="228596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34"/>
            <p:cNvSpPr>
              <a:spLocks noChangeArrowheads="1"/>
            </p:cNvSpPr>
            <p:nvPr/>
          </p:nvSpPr>
          <p:spPr bwMode="auto">
            <a:xfrm>
              <a:off x="6130960" y="2927415"/>
              <a:ext cx="130434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cx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41" name="Rectangle 35"/>
            <p:cNvSpPr>
              <a:spLocks noChangeArrowheads="1"/>
            </p:cNvSpPr>
            <p:nvPr/>
          </p:nvSpPr>
          <p:spPr bwMode="auto">
            <a:xfrm>
              <a:off x="5889656" y="3265545"/>
              <a:ext cx="711210" cy="22700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36"/>
            <p:cNvSpPr>
              <a:spLocks noChangeArrowheads="1"/>
            </p:cNvSpPr>
            <p:nvPr/>
          </p:nvSpPr>
          <p:spPr bwMode="auto">
            <a:xfrm>
              <a:off x="6124610" y="3262371"/>
              <a:ext cx="146340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dx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43" name="Rectangle 37"/>
            <p:cNvSpPr>
              <a:spLocks noChangeArrowheads="1"/>
            </p:cNvSpPr>
            <p:nvPr/>
          </p:nvSpPr>
          <p:spPr bwMode="auto">
            <a:xfrm>
              <a:off x="5907119" y="3614789"/>
              <a:ext cx="711210" cy="22700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38"/>
            <p:cNvSpPr>
              <a:spLocks noChangeArrowheads="1"/>
            </p:cNvSpPr>
            <p:nvPr/>
          </p:nvSpPr>
          <p:spPr bwMode="auto">
            <a:xfrm>
              <a:off x="6142072" y="3611615"/>
              <a:ext cx="139978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sp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45" name="Rectangle 39"/>
            <p:cNvSpPr>
              <a:spLocks noChangeArrowheads="1"/>
            </p:cNvSpPr>
            <p:nvPr/>
          </p:nvSpPr>
          <p:spPr bwMode="auto">
            <a:xfrm>
              <a:off x="5897594" y="3960857"/>
              <a:ext cx="711210" cy="22700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40"/>
            <p:cNvSpPr>
              <a:spLocks noChangeArrowheads="1"/>
            </p:cNvSpPr>
            <p:nvPr/>
          </p:nvSpPr>
          <p:spPr bwMode="auto">
            <a:xfrm>
              <a:off x="6132547" y="3957683"/>
              <a:ext cx="161186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bp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47" name="Rectangle 41"/>
            <p:cNvSpPr>
              <a:spLocks noChangeArrowheads="1"/>
            </p:cNvSpPr>
            <p:nvPr/>
          </p:nvSpPr>
          <p:spPr bwMode="auto">
            <a:xfrm>
              <a:off x="5903944" y="4295813"/>
              <a:ext cx="711210" cy="22700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42"/>
            <p:cNvSpPr>
              <a:spLocks noChangeArrowheads="1"/>
            </p:cNvSpPr>
            <p:nvPr/>
          </p:nvSpPr>
          <p:spPr bwMode="auto">
            <a:xfrm>
              <a:off x="6138897" y="4292640"/>
              <a:ext cx="94380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si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49" name="Rectangle 43"/>
            <p:cNvSpPr>
              <a:spLocks noChangeArrowheads="1"/>
            </p:cNvSpPr>
            <p:nvPr/>
          </p:nvSpPr>
          <p:spPr bwMode="auto">
            <a:xfrm>
              <a:off x="5897594" y="4632358"/>
              <a:ext cx="711210" cy="225421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44"/>
            <p:cNvSpPr>
              <a:spLocks noChangeArrowheads="1"/>
            </p:cNvSpPr>
            <p:nvPr/>
          </p:nvSpPr>
          <p:spPr bwMode="auto">
            <a:xfrm>
              <a:off x="6132547" y="4627596"/>
              <a:ext cx="115588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di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1" name="Rectangle 45"/>
            <p:cNvSpPr>
              <a:spLocks noChangeArrowheads="1"/>
            </p:cNvSpPr>
            <p:nvPr/>
          </p:nvSpPr>
          <p:spPr bwMode="auto">
            <a:xfrm>
              <a:off x="3871915" y="2282901"/>
              <a:ext cx="187401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err="1">
                  <a:solidFill>
                    <a:srgbClr val="000000"/>
                  </a:solidFill>
                  <a:latin typeface="Sans"/>
                </a:rPr>
                <a:t>rax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2" name="Rectangle 46"/>
            <p:cNvSpPr>
              <a:spLocks noChangeArrowheads="1"/>
            </p:cNvSpPr>
            <p:nvPr/>
          </p:nvSpPr>
          <p:spPr bwMode="auto">
            <a:xfrm>
              <a:off x="3862390" y="2619445"/>
              <a:ext cx="196308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rbx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3" name="Rectangle 47"/>
            <p:cNvSpPr>
              <a:spLocks noChangeArrowheads="1"/>
            </p:cNvSpPr>
            <p:nvPr/>
          </p:nvSpPr>
          <p:spPr bwMode="auto">
            <a:xfrm>
              <a:off x="3849689" y="2948051"/>
              <a:ext cx="181208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rcx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4" name="Rectangle 48"/>
            <p:cNvSpPr>
              <a:spLocks noChangeArrowheads="1"/>
            </p:cNvSpPr>
            <p:nvPr/>
          </p:nvSpPr>
          <p:spPr bwMode="auto">
            <a:xfrm>
              <a:off x="3859215" y="3313169"/>
              <a:ext cx="197284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rdx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5" name="Rectangle 49"/>
            <p:cNvSpPr>
              <a:spLocks noChangeArrowheads="1"/>
            </p:cNvSpPr>
            <p:nvPr/>
          </p:nvSpPr>
          <p:spPr bwMode="auto">
            <a:xfrm>
              <a:off x="3870328" y="3652888"/>
              <a:ext cx="190370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rsp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6" name="Rectangle 50"/>
            <p:cNvSpPr>
              <a:spLocks noChangeArrowheads="1"/>
            </p:cNvSpPr>
            <p:nvPr/>
          </p:nvSpPr>
          <p:spPr bwMode="auto">
            <a:xfrm>
              <a:off x="3854451" y="4005306"/>
              <a:ext cx="214209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rbp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7" name="Rectangle 51"/>
            <p:cNvSpPr>
              <a:spLocks noChangeArrowheads="1"/>
            </p:cNvSpPr>
            <p:nvPr/>
          </p:nvSpPr>
          <p:spPr bwMode="auto">
            <a:xfrm>
              <a:off x="3867152" y="4368837"/>
              <a:ext cx="144771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rsi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8" name="Rectangle 52"/>
            <p:cNvSpPr>
              <a:spLocks noChangeArrowheads="1"/>
            </p:cNvSpPr>
            <p:nvPr/>
          </p:nvSpPr>
          <p:spPr bwMode="auto">
            <a:xfrm>
              <a:off x="3851276" y="4670456"/>
              <a:ext cx="166532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rdi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9" name="Rectangle 53"/>
            <p:cNvSpPr>
              <a:spLocks noChangeArrowheads="1"/>
            </p:cNvSpPr>
            <p:nvPr/>
          </p:nvSpPr>
          <p:spPr bwMode="auto">
            <a:xfrm>
              <a:off x="3752850" y="4983188"/>
              <a:ext cx="2855954" cy="347656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54"/>
            <p:cNvSpPr>
              <a:spLocks noChangeArrowheads="1"/>
            </p:cNvSpPr>
            <p:nvPr/>
          </p:nvSpPr>
          <p:spPr bwMode="auto">
            <a:xfrm>
              <a:off x="3752850" y="5334020"/>
              <a:ext cx="2855954" cy="349243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55"/>
            <p:cNvSpPr>
              <a:spLocks noChangeArrowheads="1"/>
            </p:cNvSpPr>
            <p:nvPr/>
          </p:nvSpPr>
          <p:spPr bwMode="auto">
            <a:xfrm>
              <a:off x="3733801" y="5976944"/>
              <a:ext cx="2854367" cy="347656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56"/>
            <p:cNvSpPr>
              <a:spLocks noChangeArrowheads="1"/>
            </p:cNvSpPr>
            <p:nvPr/>
          </p:nvSpPr>
          <p:spPr bwMode="auto">
            <a:xfrm>
              <a:off x="3848101" y="5045099"/>
              <a:ext cx="130434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r8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63" name="Rectangle 57"/>
            <p:cNvSpPr>
              <a:spLocks noChangeArrowheads="1"/>
            </p:cNvSpPr>
            <p:nvPr/>
          </p:nvSpPr>
          <p:spPr bwMode="auto">
            <a:xfrm>
              <a:off x="3849689" y="5402280"/>
              <a:ext cx="130434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r9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64" name="Rectangle 58"/>
            <p:cNvSpPr>
              <a:spLocks noChangeArrowheads="1"/>
            </p:cNvSpPr>
            <p:nvPr/>
          </p:nvSpPr>
          <p:spPr bwMode="auto">
            <a:xfrm>
              <a:off x="3836989" y="6038856"/>
              <a:ext cx="207846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r15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65" name="Oval 59"/>
            <p:cNvSpPr>
              <a:spLocks noChangeArrowheads="1"/>
            </p:cNvSpPr>
            <p:nvPr/>
          </p:nvSpPr>
          <p:spPr bwMode="auto">
            <a:xfrm>
              <a:off x="4529149" y="5767398"/>
              <a:ext cx="47626" cy="42862"/>
            </a:xfrm>
            <a:prstGeom prst="ellipse">
              <a:avLst/>
            </a:prstGeom>
            <a:solidFill>
              <a:srgbClr val="2B0000"/>
            </a:solidFill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60"/>
            <p:cNvSpPr>
              <a:spLocks noChangeArrowheads="1"/>
            </p:cNvSpPr>
            <p:nvPr/>
          </p:nvSpPr>
          <p:spPr bwMode="auto">
            <a:xfrm>
              <a:off x="4994294" y="5767398"/>
              <a:ext cx="49213" cy="42862"/>
            </a:xfrm>
            <a:prstGeom prst="ellipse">
              <a:avLst/>
            </a:prstGeom>
            <a:solidFill>
              <a:srgbClr val="2B0000"/>
            </a:solidFill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Oval 61"/>
            <p:cNvSpPr>
              <a:spLocks noChangeArrowheads="1"/>
            </p:cNvSpPr>
            <p:nvPr/>
          </p:nvSpPr>
          <p:spPr bwMode="auto">
            <a:xfrm>
              <a:off x="5462613" y="5767398"/>
              <a:ext cx="49213" cy="42862"/>
            </a:xfrm>
            <a:prstGeom prst="ellipse">
              <a:avLst/>
            </a:prstGeom>
            <a:solidFill>
              <a:srgbClr val="2B0000"/>
            </a:solidFill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Line 74"/>
            <p:cNvSpPr>
              <a:spLocks noChangeShapeType="1"/>
            </p:cNvSpPr>
            <p:nvPr/>
          </p:nvSpPr>
          <p:spPr bwMode="auto">
            <a:xfrm flipV="1">
              <a:off x="5483250" y="1690775"/>
              <a:ext cx="1138254" cy="6350"/>
            </a:xfrm>
            <a:prstGeom prst="line">
              <a:avLst/>
            </a:prstGeom>
            <a:noFill/>
            <a:ln w="6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5"/>
            <p:cNvSpPr>
              <a:spLocks/>
            </p:cNvSpPr>
            <p:nvPr/>
          </p:nvSpPr>
          <p:spPr bwMode="auto">
            <a:xfrm>
              <a:off x="6478628" y="1651088"/>
              <a:ext cx="142877" cy="82548"/>
            </a:xfrm>
            <a:custGeom>
              <a:avLst/>
              <a:gdLst>
                <a:gd name="T0" fmla="*/ 26 w 90"/>
                <a:gd name="T1" fmla="*/ 26 h 52"/>
                <a:gd name="T2" fmla="*/ 0 w 90"/>
                <a:gd name="T3" fmla="*/ 52 h 52"/>
                <a:gd name="T4" fmla="*/ 90 w 90"/>
                <a:gd name="T5" fmla="*/ 25 h 52"/>
                <a:gd name="T6" fmla="*/ 0 w 90"/>
                <a:gd name="T7" fmla="*/ 0 h 52"/>
                <a:gd name="T8" fmla="*/ 26 w 90"/>
                <a:gd name="T9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52">
                  <a:moveTo>
                    <a:pt x="26" y="26"/>
                  </a:moveTo>
                  <a:lnTo>
                    <a:pt x="0" y="52"/>
                  </a:lnTo>
                  <a:lnTo>
                    <a:pt x="90" y="25"/>
                  </a:lnTo>
                  <a:lnTo>
                    <a:pt x="0" y="0"/>
                  </a:lnTo>
                  <a:lnTo>
                    <a:pt x="26" y="26"/>
                  </a:lnTo>
                  <a:close/>
                </a:path>
              </a:pathLst>
            </a:custGeom>
            <a:solidFill>
              <a:srgbClr val="000000"/>
            </a:solidFill>
            <a:ln w="6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Line 76"/>
            <p:cNvSpPr>
              <a:spLocks noChangeShapeType="1"/>
            </p:cNvSpPr>
            <p:nvPr/>
          </p:nvSpPr>
          <p:spPr bwMode="auto">
            <a:xfrm flipH="1" flipV="1">
              <a:off x="3767138" y="1686013"/>
              <a:ext cx="1084278" cy="4762"/>
            </a:xfrm>
            <a:prstGeom prst="line">
              <a:avLst/>
            </a:prstGeom>
            <a:noFill/>
            <a:ln w="6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77"/>
            <p:cNvSpPr>
              <a:spLocks/>
            </p:cNvSpPr>
            <p:nvPr/>
          </p:nvSpPr>
          <p:spPr bwMode="auto">
            <a:xfrm>
              <a:off x="3767139" y="1644738"/>
              <a:ext cx="144465" cy="84136"/>
            </a:xfrm>
            <a:custGeom>
              <a:avLst/>
              <a:gdLst>
                <a:gd name="T0" fmla="*/ 65 w 91"/>
                <a:gd name="T1" fmla="*/ 26 h 53"/>
                <a:gd name="T2" fmla="*/ 91 w 91"/>
                <a:gd name="T3" fmla="*/ 0 h 53"/>
                <a:gd name="T4" fmla="*/ 0 w 91"/>
                <a:gd name="T5" fmla="*/ 26 h 53"/>
                <a:gd name="T6" fmla="*/ 90 w 91"/>
                <a:gd name="T7" fmla="*/ 53 h 53"/>
                <a:gd name="T8" fmla="*/ 65 w 91"/>
                <a:gd name="T9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53">
                  <a:moveTo>
                    <a:pt x="65" y="26"/>
                  </a:moveTo>
                  <a:lnTo>
                    <a:pt x="91" y="0"/>
                  </a:lnTo>
                  <a:lnTo>
                    <a:pt x="0" y="26"/>
                  </a:lnTo>
                  <a:lnTo>
                    <a:pt x="90" y="53"/>
                  </a:lnTo>
                  <a:lnTo>
                    <a:pt x="65" y="26"/>
                  </a:lnTo>
                  <a:close/>
                </a:path>
              </a:pathLst>
            </a:custGeom>
            <a:solidFill>
              <a:srgbClr val="000000"/>
            </a:solidFill>
            <a:ln w="6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78"/>
            <p:cNvSpPr>
              <a:spLocks noChangeArrowheads="1"/>
            </p:cNvSpPr>
            <p:nvPr/>
          </p:nvSpPr>
          <p:spPr bwMode="auto">
            <a:xfrm>
              <a:off x="4887930" y="1609814"/>
              <a:ext cx="415692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64 bits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85" name="Line 79"/>
            <p:cNvSpPr>
              <a:spLocks noChangeShapeType="1"/>
            </p:cNvSpPr>
            <p:nvPr/>
          </p:nvSpPr>
          <p:spPr bwMode="auto">
            <a:xfrm>
              <a:off x="6240499" y="1870159"/>
              <a:ext cx="358780" cy="0"/>
            </a:xfrm>
            <a:prstGeom prst="line">
              <a:avLst/>
            </a:prstGeom>
            <a:noFill/>
            <a:ln w="6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0"/>
            <p:cNvSpPr>
              <a:spLocks/>
            </p:cNvSpPr>
            <p:nvPr/>
          </p:nvSpPr>
          <p:spPr bwMode="auto">
            <a:xfrm>
              <a:off x="6457990" y="1828885"/>
              <a:ext cx="141290" cy="82548"/>
            </a:xfrm>
            <a:custGeom>
              <a:avLst/>
              <a:gdLst>
                <a:gd name="T0" fmla="*/ 25 w 89"/>
                <a:gd name="T1" fmla="*/ 26 h 52"/>
                <a:gd name="T2" fmla="*/ 0 w 89"/>
                <a:gd name="T3" fmla="*/ 52 h 52"/>
                <a:gd name="T4" fmla="*/ 89 w 89"/>
                <a:gd name="T5" fmla="*/ 26 h 52"/>
                <a:gd name="T6" fmla="*/ 0 w 89"/>
                <a:gd name="T7" fmla="*/ 0 h 52"/>
                <a:gd name="T8" fmla="*/ 25 w 89"/>
                <a:gd name="T9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2">
                  <a:moveTo>
                    <a:pt x="25" y="26"/>
                  </a:moveTo>
                  <a:lnTo>
                    <a:pt x="0" y="52"/>
                  </a:lnTo>
                  <a:lnTo>
                    <a:pt x="89" y="26"/>
                  </a:lnTo>
                  <a:lnTo>
                    <a:pt x="0" y="0"/>
                  </a:lnTo>
                  <a:lnTo>
                    <a:pt x="25" y="26"/>
                  </a:lnTo>
                  <a:close/>
                </a:path>
              </a:pathLst>
            </a:custGeom>
            <a:solidFill>
              <a:srgbClr val="000000"/>
            </a:solidFill>
            <a:ln w="6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Line 81"/>
            <p:cNvSpPr>
              <a:spLocks noChangeShapeType="1"/>
            </p:cNvSpPr>
            <p:nvPr/>
          </p:nvSpPr>
          <p:spPr bwMode="auto">
            <a:xfrm flipH="1">
              <a:off x="5205434" y="1881272"/>
              <a:ext cx="398468" cy="0"/>
            </a:xfrm>
            <a:prstGeom prst="line">
              <a:avLst/>
            </a:prstGeom>
            <a:noFill/>
            <a:ln w="6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2"/>
            <p:cNvSpPr>
              <a:spLocks/>
            </p:cNvSpPr>
            <p:nvPr/>
          </p:nvSpPr>
          <p:spPr bwMode="auto">
            <a:xfrm>
              <a:off x="5205434" y="1839997"/>
              <a:ext cx="141290" cy="82548"/>
            </a:xfrm>
            <a:custGeom>
              <a:avLst/>
              <a:gdLst>
                <a:gd name="T0" fmla="*/ 64 w 89"/>
                <a:gd name="T1" fmla="*/ 26 h 52"/>
                <a:gd name="T2" fmla="*/ 89 w 89"/>
                <a:gd name="T3" fmla="*/ 0 h 52"/>
                <a:gd name="T4" fmla="*/ 0 w 89"/>
                <a:gd name="T5" fmla="*/ 26 h 52"/>
                <a:gd name="T6" fmla="*/ 89 w 89"/>
                <a:gd name="T7" fmla="*/ 52 h 52"/>
                <a:gd name="T8" fmla="*/ 64 w 89"/>
                <a:gd name="T9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2">
                  <a:moveTo>
                    <a:pt x="64" y="26"/>
                  </a:moveTo>
                  <a:lnTo>
                    <a:pt x="89" y="0"/>
                  </a:lnTo>
                  <a:lnTo>
                    <a:pt x="0" y="26"/>
                  </a:lnTo>
                  <a:lnTo>
                    <a:pt x="89" y="52"/>
                  </a:lnTo>
                  <a:lnTo>
                    <a:pt x="64" y="26"/>
                  </a:lnTo>
                  <a:close/>
                </a:path>
              </a:pathLst>
            </a:custGeom>
            <a:solidFill>
              <a:srgbClr val="000000"/>
            </a:solidFill>
            <a:ln w="6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83"/>
            <p:cNvSpPr>
              <a:spLocks noChangeArrowheads="1"/>
            </p:cNvSpPr>
            <p:nvPr/>
          </p:nvSpPr>
          <p:spPr bwMode="auto">
            <a:xfrm>
              <a:off x="5709239" y="1743266"/>
              <a:ext cx="415692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32 bits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90" name="Line 84"/>
            <p:cNvSpPr>
              <a:spLocks noChangeShapeType="1"/>
            </p:cNvSpPr>
            <p:nvPr/>
          </p:nvSpPr>
          <p:spPr bwMode="auto">
            <a:xfrm>
              <a:off x="3751262" y="1595527"/>
              <a:ext cx="0" cy="180972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Line 85"/>
            <p:cNvSpPr>
              <a:spLocks noChangeShapeType="1"/>
            </p:cNvSpPr>
            <p:nvPr/>
          </p:nvSpPr>
          <p:spPr bwMode="auto">
            <a:xfrm>
              <a:off x="6621505" y="1595527"/>
              <a:ext cx="0" cy="180972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Line 86"/>
            <p:cNvSpPr>
              <a:spLocks noChangeShapeType="1"/>
            </p:cNvSpPr>
            <p:nvPr/>
          </p:nvSpPr>
          <p:spPr bwMode="auto">
            <a:xfrm>
              <a:off x="6623092" y="1771736"/>
              <a:ext cx="0" cy="180972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Line 87"/>
            <p:cNvSpPr>
              <a:spLocks noChangeShapeType="1"/>
            </p:cNvSpPr>
            <p:nvPr/>
          </p:nvSpPr>
          <p:spPr bwMode="auto">
            <a:xfrm>
              <a:off x="5207021" y="1787612"/>
              <a:ext cx="0" cy="182559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Line 88"/>
            <p:cNvSpPr>
              <a:spLocks noChangeShapeType="1"/>
            </p:cNvSpPr>
            <p:nvPr/>
          </p:nvSpPr>
          <p:spPr bwMode="auto">
            <a:xfrm>
              <a:off x="6480215" y="2073355"/>
              <a:ext cx="127002" cy="0"/>
            </a:xfrm>
            <a:prstGeom prst="line">
              <a:avLst/>
            </a:prstGeom>
            <a:noFill/>
            <a:ln w="4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89"/>
            <p:cNvSpPr>
              <a:spLocks/>
            </p:cNvSpPr>
            <p:nvPr/>
          </p:nvSpPr>
          <p:spPr bwMode="auto">
            <a:xfrm>
              <a:off x="6570704" y="2062243"/>
              <a:ext cx="41276" cy="23812"/>
            </a:xfrm>
            <a:custGeom>
              <a:avLst/>
              <a:gdLst>
                <a:gd name="T0" fmla="*/ 8 w 26"/>
                <a:gd name="T1" fmla="*/ 7 h 15"/>
                <a:gd name="T2" fmla="*/ 0 w 26"/>
                <a:gd name="T3" fmla="*/ 15 h 15"/>
                <a:gd name="T4" fmla="*/ 26 w 26"/>
                <a:gd name="T5" fmla="*/ 7 h 15"/>
                <a:gd name="T6" fmla="*/ 0 w 26"/>
                <a:gd name="T7" fmla="*/ 0 h 15"/>
                <a:gd name="T8" fmla="*/ 8 w 26"/>
                <a:gd name="T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5">
                  <a:moveTo>
                    <a:pt x="8" y="7"/>
                  </a:moveTo>
                  <a:lnTo>
                    <a:pt x="0" y="15"/>
                  </a:lnTo>
                  <a:lnTo>
                    <a:pt x="26" y="7"/>
                  </a:lnTo>
                  <a:lnTo>
                    <a:pt x="0" y="0"/>
                  </a:lnTo>
                  <a:lnTo>
                    <a:pt x="8" y="7"/>
                  </a:lnTo>
                  <a:close/>
                </a:path>
              </a:pathLst>
            </a:custGeom>
            <a:solidFill>
              <a:srgbClr val="000000"/>
            </a:solidFill>
            <a:ln w="2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90"/>
            <p:cNvSpPr>
              <a:spLocks noChangeArrowheads="1"/>
            </p:cNvSpPr>
            <p:nvPr/>
          </p:nvSpPr>
          <p:spPr bwMode="auto">
            <a:xfrm>
              <a:off x="6063730" y="1943419"/>
              <a:ext cx="415692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16 bits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97" name="Line 91"/>
            <p:cNvSpPr>
              <a:spLocks noChangeShapeType="1"/>
            </p:cNvSpPr>
            <p:nvPr/>
          </p:nvSpPr>
          <p:spPr bwMode="auto">
            <a:xfrm>
              <a:off x="6619917" y="1984458"/>
              <a:ext cx="0" cy="182559"/>
            </a:xfrm>
            <a:prstGeom prst="line">
              <a:avLst/>
            </a:prstGeom>
            <a:noFill/>
            <a:ln w="7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Line 92"/>
            <p:cNvSpPr>
              <a:spLocks noChangeShapeType="1"/>
            </p:cNvSpPr>
            <p:nvPr/>
          </p:nvSpPr>
          <p:spPr bwMode="auto">
            <a:xfrm>
              <a:off x="5908707" y="1984458"/>
              <a:ext cx="0" cy="182559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Line 93"/>
            <p:cNvSpPr>
              <a:spLocks noChangeShapeType="1"/>
            </p:cNvSpPr>
            <p:nvPr/>
          </p:nvSpPr>
          <p:spPr bwMode="auto">
            <a:xfrm flipH="1">
              <a:off x="5919819" y="2078118"/>
              <a:ext cx="127002" cy="0"/>
            </a:xfrm>
            <a:prstGeom prst="line">
              <a:avLst/>
            </a:prstGeom>
            <a:noFill/>
            <a:ln w="4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4"/>
            <p:cNvSpPr>
              <a:spLocks/>
            </p:cNvSpPr>
            <p:nvPr/>
          </p:nvSpPr>
          <p:spPr bwMode="auto">
            <a:xfrm>
              <a:off x="5913469" y="2065418"/>
              <a:ext cx="41276" cy="25400"/>
            </a:xfrm>
            <a:custGeom>
              <a:avLst/>
              <a:gdLst>
                <a:gd name="T0" fmla="*/ 19 w 26"/>
                <a:gd name="T1" fmla="*/ 8 h 16"/>
                <a:gd name="T2" fmla="*/ 26 w 26"/>
                <a:gd name="T3" fmla="*/ 0 h 16"/>
                <a:gd name="T4" fmla="*/ 0 w 26"/>
                <a:gd name="T5" fmla="*/ 8 h 16"/>
                <a:gd name="T6" fmla="*/ 26 w 26"/>
                <a:gd name="T7" fmla="*/ 16 h 16"/>
                <a:gd name="T8" fmla="*/ 19 w 26"/>
                <a:gd name="T9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6">
                  <a:moveTo>
                    <a:pt x="19" y="8"/>
                  </a:moveTo>
                  <a:lnTo>
                    <a:pt x="26" y="0"/>
                  </a:lnTo>
                  <a:lnTo>
                    <a:pt x="0" y="8"/>
                  </a:lnTo>
                  <a:lnTo>
                    <a:pt x="26" y="16"/>
                  </a:lnTo>
                  <a:lnTo>
                    <a:pt x="19" y="8"/>
                  </a:lnTo>
                  <a:close/>
                </a:path>
              </a:pathLst>
            </a:custGeom>
            <a:solidFill>
              <a:srgbClr val="000000"/>
            </a:solidFill>
            <a:ln w="2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A4090-8EE2-F3C5-71DC-953997F1F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4EEC5AE-B74D-BC1D-7AE8-37B4155BF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76400" y="206376"/>
            <a:ext cx="88392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sz="4200"/>
              <a:t>x86 can </a:t>
            </a:r>
            <a:r>
              <a:rPr lang="fr-FR" sz="4200" err="1"/>
              <a:t>even</a:t>
            </a:r>
            <a:r>
              <a:rPr lang="fr-FR" sz="4200"/>
              <a:t> Support 8-bit </a:t>
            </a:r>
            <a:r>
              <a:rPr lang="fr-FR" sz="4200" err="1"/>
              <a:t>Registers</a:t>
            </a:r>
            <a:endParaRPr lang="fr-FR" sz="420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1316701" y="4407435"/>
            <a:ext cx="8382000" cy="1889125"/>
          </a:xfrm>
        </p:spPr>
        <p:txBody>
          <a:bodyPr vert="horz" lIns="0" tIns="0" rIns="0" bIns="0" rtlCol="0">
            <a:no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Arial" panose="020B0604020202020204" pitchFamily="34" charset="0"/>
              <a:buChar char="•"/>
            </a:pPr>
            <a:r>
              <a:rPr lang="en-US" sz="3600">
                <a:latin typeface="Calibri" panose="020F0502020204030204" pitchFamily="34" charset="0"/>
              </a:rPr>
              <a:t>For the first four 16-bit registers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en-US" sz="2800">
                <a:latin typeface="Calibri" panose="020F0502020204030204" pitchFamily="34" charset="0"/>
              </a:rPr>
              <a:t>The lower 8 bits are represented by al, bl, cl, dl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en-US" sz="2800">
                <a:latin typeface="Calibri" panose="020F0502020204030204" pitchFamily="34" charset="0"/>
              </a:rPr>
              <a:t>The upper 8 bits are represented by ah, </a:t>
            </a:r>
            <a:r>
              <a:rPr lang="en-US" sz="2800" err="1">
                <a:latin typeface="Calibri" panose="020F0502020204030204" pitchFamily="34" charset="0"/>
              </a:rPr>
              <a:t>bh</a:t>
            </a:r>
            <a:r>
              <a:rPr lang="en-US" sz="2800">
                <a:latin typeface="Calibri" panose="020F0502020204030204" pitchFamily="34" charset="0"/>
              </a:rPr>
              <a:t>, </a:t>
            </a:r>
            <a:r>
              <a:rPr lang="en-US" sz="2800" err="1">
                <a:latin typeface="Calibri" panose="020F0502020204030204" pitchFamily="34" charset="0"/>
              </a:rPr>
              <a:t>ch</a:t>
            </a:r>
            <a:r>
              <a:rPr lang="en-US" sz="2800">
                <a:latin typeface="Calibri" panose="020F0502020204030204" pitchFamily="34" charset="0"/>
              </a:rPr>
              <a:t>, dh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F546720-C9C9-9AB0-A5DC-F96C902A1682}"/>
              </a:ext>
            </a:extLst>
          </p:cNvPr>
          <p:cNvGrpSpPr/>
          <p:nvPr/>
        </p:nvGrpSpPr>
        <p:grpSpPr>
          <a:xfrm>
            <a:off x="4257040" y="1288098"/>
            <a:ext cx="2717800" cy="2697480"/>
            <a:chOff x="4953000" y="1609534"/>
            <a:chExt cx="1981200" cy="2124266"/>
          </a:xfrm>
        </p:grpSpPr>
        <p:sp>
          <p:nvSpPr>
            <p:cNvPr id="8" name="Rectangle 62"/>
            <p:cNvSpPr>
              <a:spLocks noChangeArrowheads="1"/>
            </p:cNvSpPr>
            <p:nvPr/>
          </p:nvSpPr>
          <p:spPr bwMode="auto">
            <a:xfrm>
              <a:off x="5720943" y="1768570"/>
              <a:ext cx="1017864" cy="32488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" name="Rectangle 63"/>
            <p:cNvSpPr>
              <a:spLocks noChangeArrowheads="1"/>
            </p:cNvSpPr>
            <p:nvPr/>
          </p:nvSpPr>
          <p:spPr bwMode="auto">
            <a:xfrm>
              <a:off x="5243819" y="1757212"/>
              <a:ext cx="168878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ax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10" name="Rectangle 64"/>
            <p:cNvSpPr>
              <a:spLocks noChangeArrowheads="1"/>
            </p:cNvSpPr>
            <p:nvPr/>
          </p:nvSpPr>
          <p:spPr bwMode="auto">
            <a:xfrm>
              <a:off x="5707311" y="2266126"/>
              <a:ext cx="1017864" cy="32488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" name="Rectangle 65"/>
            <p:cNvSpPr>
              <a:spLocks noChangeArrowheads="1"/>
            </p:cNvSpPr>
            <p:nvPr/>
          </p:nvSpPr>
          <p:spPr bwMode="auto">
            <a:xfrm>
              <a:off x="5257453" y="2268399"/>
              <a:ext cx="175048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bx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12" name="Rectangle 66"/>
            <p:cNvSpPr>
              <a:spLocks noChangeArrowheads="1"/>
            </p:cNvSpPr>
            <p:nvPr/>
          </p:nvSpPr>
          <p:spPr bwMode="auto">
            <a:xfrm>
              <a:off x="5716399" y="2745505"/>
              <a:ext cx="1017864" cy="32488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" name="Rectangle 67"/>
            <p:cNvSpPr>
              <a:spLocks noChangeArrowheads="1"/>
            </p:cNvSpPr>
            <p:nvPr/>
          </p:nvSpPr>
          <p:spPr bwMode="auto">
            <a:xfrm>
              <a:off x="5286987" y="2706883"/>
              <a:ext cx="160091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cx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14" name="Rectangle 68"/>
            <p:cNvSpPr>
              <a:spLocks noChangeArrowheads="1"/>
            </p:cNvSpPr>
            <p:nvPr/>
          </p:nvSpPr>
          <p:spPr bwMode="auto">
            <a:xfrm>
              <a:off x="5707311" y="3224887"/>
              <a:ext cx="1017864" cy="32488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Rectangle 69"/>
            <p:cNvSpPr>
              <a:spLocks noChangeArrowheads="1"/>
            </p:cNvSpPr>
            <p:nvPr/>
          </p:nvSpPr>
          <p:spPr bwMode="auto">
            <a:xfrm>
              <a:off x="5268811" y="3195351"/>
              <a:ext cx="178788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dx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16" name="Line 70"/>
            <p:cNvSpPr>
              <a:spLocks noChangeShapeType="1"/>
            </p:cNvSpPr>
            <p:nvPr/>
          </p:nvSpPr>
          <p:spPr bwMode="auto">
            <a:xfrm>
              <a:off x="6204883" y="1764027"/>
              <a:ext cx="0" cy="333975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" name="Line 71"/>
            <p:cNvSpPr>
              <a:spLocks noChangeShapeType="1"/>
            </p:cNvSpPr>
            <p:nvPr/>
          </p:nvSpPr>
          <p:spPr bwMode="auto">
            <a:xfrm>
              <a:off x="6207155" y="2268398"/>
              <a:ext cx="0" cy="331704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" name="Line 72"/>
            <p:cNvSpPr>
              <a:spLocks noChangeShapeType="1"/>
            </p:cNvSpPr>
            <p:nvPr/>
          </p:nvSpPr>
          <p:spPr bwMode="auto">
            <a:xfrm>
              <a:off x="6204883" y="2745505"/>
              <a:ext cx="0" cy="324889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" name="Line 73"/>
            <p:cNvSpPr>
              <a:spLocks noChangeShapeType="1"/>
            </p:cNvSpPr>
            <p:nvPr/>
          </p:nvSpPr>
          <p:spPr bwMode="auto">
            <a:xfrm>
              <a:off x="6213971" y="3224887"/>
              <a:ext cx="0" cy="331704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" name="Rectangle 95"/>
            <p:cNvSpPr>
              <a:spLocks noChangeArrowheads="1"/>
            </p:cNvSpPr>
            <p:nvPr/>
          </p:nvSpPr>
          <p:spPr bwMode="auto">
            <a:xfrm>
              <a:off x="5793648" y="1777659"/>
              <a:ext cx="188136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ah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21" name="Rectangle 96"/>
            <p:cNvSpPr>
              <a:spLocks noChangeArrowheads="1"/>
            </p:cNvSpPr>
            <p:nvPr/>
          </p:nvSpPr>
          <p:spPr bwMode="auto">
            <a:xfrm>
              <a:off x="6300308" y="1779932"/>
              <a:ext cx="133214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al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22" name="Rectangle 97"/>
            <p:cNvSpPr>
              <a:spLocks noChangeArrowheads="1"/>
            </p:cNvSpPr>
            <p:nvPr/>
          </p:nvSpPr>
          <p:spPr bwMode="auto">
            <a:xfrm>
              <a:off x="5757296" y="2284303"/>
              <a:ext cx="196315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bh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23" name="Rectangle 98"/>
            <p:cNvSpPr>
              <a:spLocks noChangeArrowheads="1"/>
            </p:cNvSpPr>
            <p:nvPr/>
          </p:nvSpPr>
          <p:spPr bwMode="auto">
            <a:xfrm>
              <a:off x="6291220" y="2279759"/>
              <a:ext cx="141394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bl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24" name="Rectangle 99"/>
            <p:cNvSpPr>
              <a:spLocks noChangeArrowheads="1"/>
            </p:cNvSpPr>
            <p:nvPr/>
          </p:nvSpPr>
          <p:spPr bwMode="auto">
            <a:xfrm>
              <a:off x="5777743" y="2763682"/>
              <a:ext cx="177618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ch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25" name="Rectangle 100"/>
            <p:cNvSpPr>
              <a:spLocks noChangeArrowheads="1"/>
            </p:cNvSpPr>
            <p:nvPr/>
          </p:nvSpPr>
          <p:spPr bwMode="auto">
            <a:xfrm>
              <a:off x="5777743" y="3233974"/>
              <a:ext cx="196315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dh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26" name="Rectangle 101"/>
            <p:cNvSpPr>
              <a:spLocks noChangeArrowheads="1"/>
            </p:cNvSpPr>
            <p:nvPr/>
          </p:nvSpPr>
          <p:spPr bwMode="auto">
            <a:xfrm>
              <a:off x="6263955" y="2754594"/>
              <a:ext cx="122698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cl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27" name="Rectangle 102"/>
            <p:cNvSpPr>
              <a:spLocks noChangeArrowheads="1"/>
            </p:cNvSpPr>
            <p:nvPr/>
          </p:nvSpPr>
          <p:spPr bwMode="auto">
            <a:xfrm>
              <a:off x="6300308" y="3227159"/>
              <a:ext cx="141394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dl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28" name="Rectangle 103"/>
            <p:cNvSpPr>
              <a:spLocks noChangeArrowheads="1"/>
            </p:cNvSpPr>
            <p:nvPr/>
          </p:nvSpPr>
          <p:spPr bwMode="auto">
            <a:xfrm>
              <a:off x="4953000" y="1609534"/>
              <a:ext cx="1981200" cy="2124266"/>
            </a:xfrm>
            <a:prstGeom prst="rect">
              <a:avLst/>
            </a:prstGeom>
            <a:noFill/>
            <a:ln w="10" cap="flat">
              <a:solidFill>
                <a:srgbClr val="000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70A16-C819-417F-2F32-F7C1B964D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4C702D-EC81-AB3E-E656-6CF5B95E8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413000" y="152401"/>
            <a:ext cx="74168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>
                <a:solidFill>
                  <a:schemeClr val="tx1"/>
                </a:solidFill>
              </a:rPr>
              <a:t>x86 Flags </a:t>
            </a:r>
            <a:r>
              <a:rPr lang="fr-FR" err="1">
                <a:solidFill>
                  <a:schemeClr val="tx1"/>
                </a:solidFill>
              </a:rPr>
              <a:t>Registers</a:t>
            </a:r>
            <a:r>
              <a:rPr lang="fr-FR">
                <a:solidFill>
                  <a:schemeClr val="tx1"/>
                </a:solidFill>
              </a:rPr>
              <a:t> and PC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174789" y="4482239"/>
            <a:ext cx="8096889" cy="2048375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</a:rPr>
              <a:t>Similar to the classical </a:t>
            </a:r>
            <a:r>
              <a:rPr lang="en-US" sz="2400">
                <a:solidFill>
                  <a:srgbClr val="2323DC"/>
                </a:solidFill>
                <a:latin typeface="Calibri" panose="020F0502020204030204" pitchFamily="34" charset="0"/>
              </a:rPr>
              <a:t>flags</a:t>
            </a:r>
            <a:r>
              <a:rPr lang="en-US" sz="2400">
                <a:latin typeface="Calibri" panose="020F0502020204030204" pitchFamily="34" charset="0"/>
              </a:rPr>
              <a:t> registers in RISC ISAs</a:t>
            </a:r>
          </a:p>
          <a:p>
            <a:pPr lvl="0">
              <a:buSzPct val="100000"/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</a:rPr>
              <a:t>It has 16-bit, 32-bit, and 64-bit </a:t>
            </a:r>
            <a:r>
              <a:rPr lang="en-US" sz="2400">
                <a:solidFill>
                  <a:srgbClr val="DC2300"/>
                </a:solidFill>
                <a:latin typeface="Calibri" panose="020F0502020204030204" pitchFamily="34" charset="0"/>
              </a:rPr>
              <a:t>variants</a:t>
            </a:r>
          </a:p>
          <a:p>
            <a:pPr lvl="0">
              <a:buSzPct val="100000"/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</a:rPr>
              <a:t>The PC is known as the IP (instruction pointer)</a:t>
            </a:r>
          </a:p>
        </p:txBody>
      </p:sp>
      <p:sp>
        <p:nvSpPr>
          <p:cNvPr id="6" name="Freeform 5"/>
          <p:cNvSpPr/>
          <p:nvPr/>
        </p:nvSpPr>
        <p:spPr>
          <a:xfrm>
            <a:off x="7021401" y="1585988"/>
            <a:ext cx="2951999" cy="432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Fields in the flags register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92481" y="1800000"/>
            <a:ext cx="4595538" cy="1963386"/>
            <a:chOff x="1627212" y="4922743"/>
            <a:chExt cx="2873417" cy="1344588"/>
          </a:xfrm>
        </p:grpSpPr>
        <p:sp>
          <p:nvSpPr>
            <p:cNvPr id="10" name="Rectangle 119"/>
            <p:cNvSpPr>
              <a:spLocks noChangeArrowheads="1"/>
            </p:cNvSpPr>
            <p:nvPr/>
          </p:nvSpPr>
          <p:spPr bwMode="auto">
            <a:xfrm>
              <a:off x="1627212" y="5570431"/>
              <a:ext cx="2854367" cy="347656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120"/>
            <p:cNvSpPr>
              <a:spLocks noChangeArrowheads="1"/>
            </p:cNvSpPr>
            <p:nvPr/>
          </p:nvSpPr>
          <p:spPr bwMode="auto">
            <a:xfrm>
              <a:off x="1630387" y="5919675"/>
              <a:ext cx="2854367" cy="347656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121"/>
            <p:cNvSpPr>
              <a:spLocks noChangeArrowheads="1"/>
            </p:cNvSpPr>
            <p:nvPr/>
          </p:nvSpPr>
          <p:spPr bwMode="auto">
            <a:xfrm>
              <a:off x="3046458" y="5575194"/>
              <a:ext cx="1438296" cy="284157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122"/>
            <p:cNvSpPr>
              <a:spLocks noChangeArrowheads="1"/>
            </p:cNvSpPr>
            <p:nvPr/>
          </p:nvSpPr>
          <p:spPr bwMode="auto">
            <a:xfrm>
              <a:off x="3048046" y="5924437"/>
              <a:ext cx="1438296" cy="279395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123"/>
            <p:cNvSpPr>
              <a:spLocks noChangeArrowheads="1"/>
            </p:cNvSpPr>
            <p:nvPr/>
          </p:nvSpPr>
          <p:spPr bwMode="auto">
            <a:xfrm>
              <a:off x="3136947" y="5627580"/>
              <a:ext cx="341503" cy="18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eflags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5" name="Rectangle 124"/>
            <p:cNvSpPr>
              <a:spLocks noChangeArrowheads="1"/>
            </p:cNvSpPr>
            <p:nvPr/>
          </p:nvSpPr>
          <p:spPr bwMode="auto">
            <a:xfrm>
              <a:off x="3127422" y="5964124"/>
              <a:ext cx="181416" cy="18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eip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6" name="Rectangle 125"/>
            <p:cNvSpPr>
              <a:spLocks noChangeArrowheads="1"/>
            </p:cNvSpPr>
            <p:nvPr/>
          </p:nvSpPr>
          <p:spPr bwMode="auto">
            <a:xfrm>
              <a:off x="3775131" y="5575194"/>
              <a:ext cx="711210" cy="228596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26"/>
            <p:cNvSpPr>
              <a:spLocks noChangeArrowheads="1"/>
            </p:cNvSpPr>
            <p:nvPr/>
          </p:nvSpPr>
          <p:spPr bwMode="auto">
            <a:xfrm>
              <a:off x="3868795" y="5589481"/>
              <a:ext cx="270620" cy="18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flags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8" name="Rectangle 127"/>
            <p:cNvSpPr>
              <a:spLocks noChangeArrowheads="1"/>
            </p:cNvSpPr>
            <p:nvPr/>
          </p:nvSpPr>
          <p:spPr bwMode="auto">
            <a:xfrm>
              <a:off x="3765606" y="5922850"/>
              <a:ext cx="711210" cy="22700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28"/>
            <p:cNvSpPr>
              <a:spLocks noChangeArrowheads="1"/>
            </p:cNvSpPr>
            <p:nvPr/>
          </p:nvSpPr>
          <p:spPr bwMode="auto">
            <a:xfrm>
              <a:off x="4000560" y="5919675"/>
              <a:ext cx="109251" cy="18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err="1">
                  <a:solidFill>
                    <a:srgbClr val="000000"/>
                  </a:solidFill>
                  <a:latin typeface="Sans"/>
                </a:rPr>
                <a:t>ip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0" name="Rectangle 129"/>
            <p:cNvSpPr>
              <a:spLocks noChangeArrowheads="1"/>
            </p:cNvSpPr>
            <p:nvPr/>
          </p:nvSpPr>
          <p:spPr bwMode="auto">
            <a:xfrm>
              <a:off x="1747864" y="5610118"/>
              <a:ext cx="320735" cy="18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rflags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1" name="Rectangle 130"/>
            <p:cNvSpPr>
              <a:spLocks noChangeArrowheads="1"/>
            </p:cNvSpPr>
            <p:nvPr/>
          </p:nvSpPr>
          <p:spPr bwMode="auto">
            <a:xfrm>
              <a:off x="1738339" y="5946662"/>
              <a:ext cx="159366" cy="18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rip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2" name="Line 131"/>
            <p:cNvSpPr>
              <a:spLocks noChangeShapeType="1"/>
            </p:cNvSpPr>
            <p:nvPr/>
          </p:nvSpPr>
          <p:spPr bwMode="auto">
            <a:xfrm flipV="1">
              <a:off x="3360788" y="5019579"/>
              <a:ext cx="1136667" cy="6350"/>
            </a:xfrm>
            <a:prstGeom prst="line">
              <a:avLst/>
            </a:prstGeom>
            <a:noFill/>
            <a:ln w="6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32"/>
            <p:cNvSpPr>
              <a:spLocks/>
            </p:cNvSpPr>
            <p:nvPr/>
          </p:nvSpPr>
          <p:spPr bwMode="auto">
            <a:xfrm>
              <a:off x="4354577" y="4978305"/>
              <a:ext cx="142877" cy="84136"/>
            </a:xfrm>
            <a:custGeom>
              <a:avLst/>
              <a:gdLst>
                <a:gd name="T0" fmla="*/ 26 w 90"/>
                <a:gd name="T1" fmla="*/ 26 h 53"/>
                <a:gd name="T2" fmla="*/ 0 w 90"/>
                <a:gd name="T3" fmla="*/ 53 h 53"/>
                <a:gd name="T4" fmla="*/ 90 w 90"/>
                <a:gd name="T5" fmla="*/ 26 h 53"/>
                <a:gd name="T6" fmla="*/ 0 w 90"/>
                <a:gd name="T7" fmla="*/ 0 h 53"/>
                <a:gd name="T8" fmla="*/ 26 w 90"/>
                <a:gd name="T9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53">
                  <a:moveTo>
                    <a:pt x="26" y="26"/>
                  </a:moveTo>
                  <a:lnTo>
                    <a:pt x="0" y="53"/>
                  </a:lnTo>
                  <a:lnTo>
                    <a:pt x="90" y="26"/>
                  </a:lnTo>
                  <a:lnTo>
                    <a:pt x="0" y="0"/>
                  </a:lnTo>
                  <a:lnTo>
                    <a:pt x="26" y="26"/>
                  </a:lnTo>
                  <a:close/>
                </a:path>
              </a:pathLst>
            </a:custGeom>
            <a:solidFill>
              <a:srgbClr val="000000"/>
            </a:solidFill>
            <a:ln w="6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133"/>
            <p:cNvSpPr>
              <a:spLocks noChangeShapeType="1"/>
            </p:cNvSpPr>
            <p:nvPr/>
          </p:nvSpPr>
          <p:spPr bwMode="auto">
            <a:xfrm flipH="1" flipV="1">
              <a:off x="1644675" y="5013229"/>
              <a:ext cx="1084278" cy="6350"/>
            </a:xfrm>
            <a:prstGeom prst="line">
              <a:avLst/>
            </a:prstGeom>
            <a:noFill/>
            <a:ln w="6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34"/>
            <p:cNvSpPr>
              <a:spLocks/>
            </p:cNvSpPr>
            <p:nvPr/>
          </p:nvSpPr>
          <p:spPr bwMode="auto">
            <a:xfrm>
              <a:off x="1644675" y="4971955"/>
              <a:ext cx="142877" cy="84136"/>
            </a:xfrm>
            <a:custGeom>
              <a:avLst/>
              <a:gdLst>
                <a:gd name="T0" fmla="*/ 64 w 90"/>
                <a:gd name="T1" fmla="*/ 27 h 53"/>
                <a:gd name="T2" fmla="*/ 90 w 90"/>
                <a:gd name="T3" fmla="*/ 0 h 53"/>
                <a:gd name="T4" fmla="*/ 0 w 90"/>
                <a:gd name="T5" fmla="*/ 26 h 53"/>
                <a:gd name="T6" fmla="*/ 90 w 90"/>
                <a:gd name="T7" fmla="*/ 53 h 53"/>
                <a:gd name="T8" fmla="*/ 64 w 90"/>
                <a:gd name="T9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53">
                  <a:moveTo>
                    <a:pt x="64" y="27"/>
                  </a:moveTo>
                  <a:lnTo>
                    <a:pt x="90" y="0"/>
                  </a:lnTo>
                  <a:lnTo>
                    <a:pt x="0" y="26"/>
                  </a:lnTo>
                  <a:lnTo>
                    <a:pt x="90" y="53"/>
                  </a:lnTo>
                  <a:lnTo>
                    <a:pt x="64" y="27"/>
                  </a:lnTo>
                  <a:close/>
                </a:path>
              </a:pathLst>
            </a:custGeom>
            <a:solidFill>
              <a:srgbClr val="000000"/>
            </a:solidFill>
            <a:ln w="6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135"/>
            <p:cNvSpPr>
              <a:spLocks noChangeArrowheads="1"/>
            </p:cNvSpPr>
            <p:nvPr/>
          </p:nvSpPr>
          <p:spPr bwMode="auto">
            <a:xfrm>
              <a:off x="2763879" y="4938618"/>
              <a:ext cx="392900" cy="18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64 bits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7" name="Line 136"/>
            <p:cNvSpPr>
              <a:spLocks noChangeShapeType="1"/>
            </p:cNvSpPr>
            <p:nvPr/>
          </p:nvSpPr>
          <p:spPr bwMode="auto">
            <a:xfrm>
              <a:off x="4116449" y="5197376"/>
              <a:ext cx="358780" cy="0"/>
            </a:xfrm>
            <a:prstGeom prst="line">
              <a:avLst/>
            </a:prstGeom>
            <a:noFill/>
            <a:ln w="6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37"/>
            <p:cNvSpPr>
              <a:spLocks/>
            </p:cNvSpPr>
            <p:nvPr/>
          </p:nvSpPr>
          <p:spPr bwMode="auto">
            <a:xfrm>
              <a:off x="4333939" y="5156101"/>
              <a:ext cx="141290" cy="82548"/>
            </a:xfrm>
            <a:custGeom>
              <a:avLst/>
              <a:gdLst>
                <a:gd name="T0" fmla="*/ 25 w 89"/>
                <a:gd name="T1" fmla="*/ 26 h 52"/>
                <a:gd name="T2" fmla="*/ 0 w 89"/>
                <a:gd name="T3" fmla="*/ 52 h 52"/>
                <a:gd name="T4" fmla="*/ 89 w 89"/>
                <a:gd name="T5" fmla="*/ 26 h 52"/>
                <a:gd name="T6" fmla="*/ 0 w 89"/>
                <a:gd name="T7" fmla="*/ 0 h 52"/>
                <a:gd name="T8" fmla="*/ 25 w 89"/>
                <a:gd name="T9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2">
                  <a:moveTo>
                    <a:pt x="25" y="26"/>
                  </a:moveTo>
                  <a:lnTo>
                    <a:pt x="0" y="52"/>
                  </a:lnTo>
                  <a:lnTo>
                    <a:pt x="89" y="26"/>
                  </a:lnTo>
                  <a:lnTo>
                    <a:pt x="0" y="0"/>
                  </a:lnTo>
                  <a:lnTo>
                    <a:pt x="25" y="26"/>
                  </a:lnTo>
                  <a:close/>
                </a:path>
              </a:pathLst>
            </a:custGeom>
            <a:solidFill>
              <a:srgbClr val="000000"/>
            </a:solidFill>
            <a:ln w="6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138"/>
            <p:cNvSpPr>
              <a:spLocks noChangeShapeType="1"/>
            </p:cNvSpPr>
            <p:nvPr/>
          </p:nvSpPr>
          <p:spPr bwMode="auto">
            <a:xfrm flipH="1">
              <a:off x="3081384" y="5208488"/>
              <a:ext cx="398468" cy="0"/>
            </a:xfrm>
            <a:prstGeom prst="line">
              <a:avLst/>
            </a:prstGeom>
            <a:noFill/>
            <a:ln w="6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39"/>
            <p:cNvSpPr>
              <a:spLocks/>
            </p:cNvSpPr>
            <p:nvPr/>
          </p:nvSpPr>
          <p:spPr bwMode="auto">
            <a:xfrm>
              <a:off x="3081384" y="5167214"/>
              <a:ext cx="141290" cy="82548"/>
            </a:xfrm>
            <a:custGeom>
              <a:avLst/>
              <a:gdLst>
                <a:gd name="T0" fmla="*/ 64 w 89"/>
                <a:gd name="T1" fmla="*/ 26 h 52"/>
                <a:gd name="T2" fmla="*/ 89 w 89"/>
                <a:gd name="T3" fmla="*/ 0 h 52"/>
                <a:gd name="T4" fmla="*/ 0 w 89"/>
                <a:gd name="T5" fmla="*/ 26 h 52"/>
                <a:gd name="T6" fmla="*/ 89 w 89"/>
                <a:gd name="T7" fmla="*/ 52 h 52"/>
                <a:gd name="T8" fmla="*/ 64 w 89"/>
                <a:gd name="T9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2">
                  <a:moveTo>
                    <a:pt x="64" y="26"/>
                  </a:moveTo>
                  <a:lnTo>
                    <a:pt x="89" y="0"/>
                  </a:lnTo>
                  <a:lnTo>
                    <a:pt x="0" y="26"/>
                  </a:lnTo>
                  <a:lnTo>
                    <a:pt x="89" y="52"/>
                  </a:lnTo>
                  <a:lnTo>
                    <a:pt x="64" y="26"/>
                  </a:lnTo>
                  <a:close/>
                </a:path>
              </a:pathLst>
            </a:custGeom>
            <a:solidFill>
              <a:srgbClr val="000000"/>
            </a:solidFill>
            <a:ln w="6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140"/>
            <p:cNvSpPr>
              <a:spLocks noChangeArrowheads="1"/>
            </p:cNvSpPr>
            <p:nvPr/>
          </p:nvSpPr>
          <p:spPr bwMode="auto">
            <a:xfrm>
              <a:off x="3535415" y="5118002"/>
              <a:ext cx="392900" cy="18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32 bits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2" name="Line 141"/>
            <p:cNvSpPr>
              <a:spLocks noChangeShapeType="1"/>
            </p:cNvSpPr>
            <p:nvPr/>
          </p:nvSpPr>
          <p:spPr bwMode="auto">
            <a:xfrm>
              <a:off x="1627212" y="4922743"/>
              <a:ext cx="0" cy="180972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142"/>
            <p:cNvSpPr>
              <a:spLocks noChangeShapeType="1"/>
            </p:cNvSpPr>
            <p:nvPr/>
          </p:nvSpPr>
          <p:spPr bwMode="auto">
            <a:xfrm>
              <a:off x="4497454" y="4922743"/>
              <a:ext cx="0" cy="180972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143"/>
            <p:cNvSpPr>
              <a:spLocks noChangeShapeType="1"/>
            </p:cNvSpPr>
            <p:nvPr/>
          </p:nvSpPr>
          <p:spPr bwMode="auto">
            <a:xfrm>
              <a:off x="4500629" y="5098953"/>
              <a:ext cx="0" cy="180972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144"/>
            <p:cNvSpPr>
              <a:spLocks noChangeShapeType="1"/>
            </p:cNvSpPr>
            <p:nvPr/>
          </p:nvSpPr>
          <p:spPr bwMode="auto">
            <a:xfrm>
              <a:off x="3082971" y="5116415"/>
              <a:ext cx="0" cy="180972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145"/>
            <p:cNvSpPr>
              <a:spLocks noChangeShapeType="1"/>
            </p:cNvSpPr>
            <p:nvPr/>
          </p:nvSpPr>
          <p:spPr bwMode="auto">
            <a:xfrm>
              <a:off x="4356165" y="5402159"/>
              <a:ext cx="127002" cy="0"/>
            </a:xfrm>
            <a:prstGeom prst="line">
              <a:avLst/>
            </a:prstGeom>
            <a:noFill/>
            <a:ln w="4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46"/>
            <p:cNvSpPr>
              <a:spLocks/>
            </p:cNvSpPr>
            <p:nvPr/>
          </p:nvSpPr>
          <p:spPr bwMode="auto">
            <a:xfrm>
              <a:off x="4448241" y="5389460"/>
              <a:ext cx="41276" cy="25400"/>
            </a:xfrm>
            <a:custGeom>
              <a:avLst/>
              <a:gdLst>
                <a:gd name="T0" fmla="*/ 7 w 26"/>
                <a:gd name="T1" fmla="*/ 8 h 16"/>
                <a:gd name="T2" fmla="*/ 0 w 26"/>
                <a:gd name="T3" fmla="*/ 16 h 16"/>
                <a:gd name="T4" fmla="*/ 26 w 26"/>
                <a:gd name="T5" fmla="*/ 8 h 16"/>
                <a:gd name="T6" fmla="*/ 0 w 26"/>
                <a:gd name="T7" fmla="*/ 0 h 16"/>
                <a:gd name="T8" fmla="*/ 7 w 26"/>
                <a:gd name="T9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6">
                  <a:moveTo>
                    <a:pt x="7" y="8"/>
                  </a:moveTo>
                  <a:lnTo>
                    <a:pt x="0" y="16"/>
                  </a:lnTo>
                  <a:lnTo>
                    <a:pt x="26" y="8"/>
                  </a:lnTo>
                  <a:lnTo>
                    <a:pt x="0" y="0"/>
                  </a:lnTo>
                  <a:lnTo>
                    <a:pt x="7" y="8"/>
                  </a:lnTo>
                  <a:close/>
                </a:path>
              </a:pathLst>
            </a:custGeom>
            <a:solidFill>
              <a:srgbClr val="000000"/>
            </a:solidFill>
            <a:ln w="2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147"/>
            <p:cNvSpPr>
              <a:spLocks noChangeArrowheads="1"/>
            </p:cNvSpPr>
            <p:nvPr/>
          </p:nvSpPr>
          <p:spPr bwMode="auto">
            <a:xfrm>
              <a:off x="3919596" y="5335486"/>
              <a:ext cx="392900" cy="18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16 bits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9" name="Line 148"/>
            <p:cNvSpPr>
              <a:spLocks noChangeShapeType="1"/>
            </p:cNvSpPr>
            <p:nvPr/>
          </p:nvSpPr>
          <p:spPr bwMode="auto">
            <a:xfrm>
              <a:off x="4495867" y="5311674"/>
              <a:ext cx="0" cy="182559"/>
            </a:xfrm>
            <a:prstGeom prst="line">
              <a:avLst/>
            </a:prstGeom>
            <a:noFill/>
            <a:ln w="7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149"/>
            <p:cNvSpPr>
              <a:spLocks noChangeShapeType="1"/>
            </p:cNvSpPr>
            <p:nvPr/>
          </p:nvSpPr>
          <p:spPr bwMode="auto">
            <a:xfrm>
              <a:off x="3784656" y="5311674"/>
              <a:ext cx="0" cy="182559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150"/>
            <p:cNvSpPr>
              <a:spLocks noChangeShapeType="1"/>
            </p:cNvSpPr>
            <p:nvPr/>
          </p:nvSpPr>
          <p:spPr bwMode="auto">
            <a:xfrm flipH="1">
              <a:off x="3795769" y="5405334"/>
              <a:ext cx="128589" cy="0"/>
            </a:xfrm>
            <a:prstGeom prst="line">
              <a:avLst/>
            </a:prstGeom>
            <a:noFill/>
            <a:ln w="4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1"/>
            <p:cNvSpPr>
              <a:spLocks/>
            </p:cNvSpPr>
            <p:nvPr/>
          </p:nvSpPr>
          <p:spPr bwMode="auto">
            <a:xfrm>
              <a:off x="3789419" y="5394222"/>
              <a:ext cx="42863" cy="23812"/>
            </a:xfrm>
            <a:custGeom>
              <a:avLst/>
              <a:gdLst>
                <a:gd name="T0" fmla="*/ 19 w 27"/>
                <a:gd name="T1" fmla="*/ 7 h 15"/>
                <a:gd name="T2" fmla="*/ 27 w 27"/>
                <a:gd name="T3" fmla="*/ 0 h 15"/>
                <a:gd name="T4" fmla="*/ 0 w 27"/>
                <a:gd name="T5" fmla="*/ 7 h 15"/>
                <a:gd name="T6" fmla="*/ 27 w 27"/>
                <a:gd name="T7" fmla="*/ 15 h 15"/>
                <a:gd name="T8" fmla="*/ 19 w 27"/>
                <a:gd name="T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5">
                  <a:moveTo>
                    <a:pt x="19" y="7"/>
                  </a:moveTo>
                  <a:lnTo>
                    <a:pt x="27" y="0"/>
                  </a:lnTo>
                  <a:lnTo>
                    <a:pt x="0" y="7"/>
                  </a:lnTo>
                  <a:lnTo>
                    <a:pt x="27" y="15"/>
                  </a:lnTo>
                  <a:lnTo>
                    <a:pt x="19" y="7"/>
                  </a:lnTo>
                  <a:close/>
                </a:path>
              </a:pathLst>
            </a:custGeom>
            <a:solidFill>
              <a:srgbClr val="000000"/>
            </a:solidFill>
            <a:ln w="2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" name="Group 5"/>
          <p:cNvGrpSpPr>
            <a:grpSpLocks noChangeAspect="1"/>
          </p:cNvGrpSpPr>
          <p:nvPr/>
        </p:nvGrpSpPr>
        <p:grpSpPr bwMode="auto">
          <a:xfrm>
            <a:off x="5770564" y="2100182"/>
            <a:ext cx="5419805" cy="1749508"/>
            <a:chOff x="2915" y="1567"/>
            <a:chExt cx="2658" cy="858"/>
          </a:xfrm>
        </p:grpSpPr>
        <p:sp>
          <p:nvSpPr>
            <p:cNvPr id="44" name="AutoShape 4"/>
            <p:cNvSpPr>
              <a:spLocks noChangeAspect="1" noChangeArrowheads="1" noTextEdit="1"/>
            </p:cNvSpPr>
            <p:nvPr/>
          </p:nvSpPr>
          <p:spPr bwMode="auto">
            <a:xfrm>
              <a:off x="2915" y="1567"/>
              <a:ext cx="2658" cy="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"/>
            <p:cNvSpPr>
              <a:spLocks noEditPoints="1"/>
            </p:cNvSpPr>
            <p:nvPr/>
          </p:nvSpPr>
          <p:spPr bwMode="auto">
            <a:xfrm>
              <a:off x="2929" y="1581"/>
              <a:ext cx="2625" cy="154"/>
            </a:xfrm>
            <a:custGeom>
              <a:avLst/>
              <a:gdLst>
                <a:gd name="T0" fmla="*/ 0 w 375"/>
                <a:gd name="T1" fmla="*/ 0 h 22"/>
                <a:gd name="T2" fmla="*/ 375 w 375"/>
                <a:gd name="T3" fmla="*/ 0 h 22"/>
                <a:gd name="T4" fmla="*/ 0 w 375"/>
                <a:gd name="T5" fmla="*/ 4 h 22"/>
                <a:gd name="T6" fmla="*/ 375 w 375"/>
                <a:gd name="T7" fmla="*/ 4 h 22"/>
                <a:gd name="T8" fmla="*/ 0 w 375"/>
                <a:gd name="T9" fmla="*/ 22 h 22"/>
                <a:gd name="T10" fmla="*/ 0 w 375"/>
                <a:gd name="T11" fmla="*/ 4 h 22"/>
                <a:gd name="T12" fmla="*/ 4 w 375"/>
                <a:gd name="T13" fmla="*/ 22 h 22"/>
                <a:gd name="T14" fmla="*/ 4 w 375"/>
                <a:gd name="T15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5" h="22">
                  <a:moveTo>
                    <a:pt x="0" y="0"/>
                  </a:moveTo>
                  <a:lnTo>
                    <a:pt x="375" y="0"/>
                  </a:lnTo>
                  <a:moveTo>
                    <a:pt x="0" y="4"/>
                  </a:moveTo>
                  <a:lnTo>
                    <a:pt x="375" y="4"/>
                  </a:lnTo>
                  <a:moveTo>
                    <a:pt x="0" y="22"/>
                  </a:moveTo>
                  <a:lnTo>
                    <a:pt x="0" y="4"/>
                  </a:lnTo>
                  <a:moveTo>
                    <a:pt x="4" y="22"/>
                  </a:moveTo>
                  <a:lnTo>
                    <a:pt x="4" y="4"/>
                  </a:lnTo>
                </a:path>
              </a:pathLst>
            </a:cu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7"/>
            <p:cNvSpPr>
              <a:spLocks noChangeArrowheads="1"/>
            </p:cNvSpPr>
            <p:nvPr/>
          </p:nvSpPr>
          <p:spPr bwMode="auto">
            <a:xfrm>
              <a:off x="3020" y="1602"/>
              <a:ext cx="233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Field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47" name="Line 8"/>
            <p:cNvSpPr>
              <a:spLocks noChangeShapeType="1"/>
            </p:cNvSpPr>
            <p:nvPr/>
          </p:nvSpPr>
          <p:spPr bwMode="auto">
            <a:xfrm flipV="1">
              <a:off x="3314" y="1609"/>
              <a:ext cx="0" cy="12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9"/>
            <p:cNvSpPr>
              <a:spLocks noChangeArrowheads="1"/>
            </p:cNvSpPr>
            <p:nvPr/>
          </p:nvSpPr>
          <p:spPr bwMode="auto">
            <a:xfrm>
              <a:off x="3377" y="1602"/>
              <a:ext cx="453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Condition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49" name="Line 10"/>
            <p:cNvSpPr>
              <a:spLocks noChangeShapeType="1"/>
            </p:cNvSpPr>
            <p:nvPr/>
          </p:nvSpPr>
          <p:spPr bwMode="auto">
            <a:xfrm flipV="1">
              <a:off x="3909" y="1609"/>
              <a:ext cx="0" cy="12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11"/>
            <p:cNvSpPr>
              <a:spLocks noChangeArrowheads="1"/>
            </p:cNvSpPr>
            <p:nvPr/>
          </p:nvSpPr>
          <p:spPr bwMode="auto">
            <a:xfrm>
              <a:off x="3972" y="1602"/>
              <a:ext cx="465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Semantics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1" name="Freeform 12"/>
            <p:cNvSpPr>
              <a:spLocks noEditPoints="1"/>
            </p:cNvSpPr>
            <p:nvPr/>
          </p:nvSpPr>
          <p:spPr bwMode="auto">
            <a:xfrm>
              <a:off x="2929" y="1609"/>
              <a:ext cx="2625" cy="252"/>
            </a:xfrm>
            <a:custGeom>
              <a:avLst/>
              <a:gdLst>
                <a:gd name="T0" fmla="*/ 371 w 375"/>
                <a:gd name="T1" fmla="*/ 18 h 36"/>
                <a:gd name="T2" fmla="*/ 371 w 375"/>
                <a:gd name="T3" fmla="*/ 0 h 36"/>
                <a:gd name="T4" fmla="*/ 375 w 375"/>
                <a:gd name="T5" fmla="*/ 18 h 36"/>
                <a:gd name="T6" fmla="*/ 375 w 375"/>
                <a:gd name="T7" fmla="*/ 0 h 36"/>
                <a:gd name="T8" fmla="*/ 0 w 375"/>
                <a:gd name="T9" fmla="*/ 18 h 36"/>
                <a:gd name="T10" fmla="*/ 375 w 375"/>
                <a:gd name="T11" fmla="*/ 18 h 36"/>
                <a:gd name="T12" fmla="*/ 0 w 375"/>
                <a:gd name="T13" fmla="*/ 36 h 36"/>
                <a:gd name="T14" fmla="*/ 0 w 375"/>
                <a:gd name="T15" fmla="*/ 18 h 36"/>
                <a:gd name="T16" fmla="*/ 4 w 375"/>
                <a:gd name="T17" fmla="*/ 36 h 36"/>
                <a:gd name="T18" fmla="*/ 4 w 375"/>
                <a:gd name="T19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5" h="36">
                  <a:moveTo>
                    <a:pt x="371" y="18"/>
                  </a:moveTo>
                  <a:lnTo>
                    <a:pt x="371" y="0"/>
                  </a:lnTo>
                  <a:moveTo>
                    <a:pt x="375" y="18"/>
                  </a:moveTo>
                  <a:lnTo>
                    <a:pt x="375" y="0"/>
                  </a:lnTo>
                  <a:moveTo>
                    <a:pt x="0" y="18"/>
                  </a:moveTo>
                  <a:lnTo>
                    <a:pt x="375" y="18"/>
                  </a:lnTo>
                  <a:moveTo>
                    <a:pt x="0" y="36"/>
                  </a:moveTo>
                  <a:lnTo>
                    <a:pt x="0" y="18"/>
                  </a:lnTo>
                  <a:moveTo>
                    <a:pt x="4" y="36"/>
                  </a:moveTo>
                  <a:lnTo>
                    <a:pt x="4" y="18"/>
                  </a:lnTo>
                </a:path>
              </a:pathLst>
            </a:cu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13"/>
            <p:cNvSpPr>
              <a:spLocks noChangeArrowheads="1"/>
            </p:cNvSpPr>
            <p:nvPr/>
          </p:nvSpPr>
          <p:spPr bwMode="auto">
            <a:xfrm>
              <a:off x="3020" y="1735"/>
              <a:ext cx="145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OF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3" name="Line 14"/>
            <p:cNvSpPr>
              <a:spLocks noChangeShapeType="1"/>
            </p:cNvSpPr>
            <p:nvPr/>
          </p:nvSpPr>
          <p:spPr bwMode="auto">
            <a:xfrm flipV="1">
              <a:off x="3314" y="1735"/>
              <a:ext cx="0" cy="12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15"/>
            <p:cNvSpPr>
              <a:spLocks noChangeArrowheads="1"/>
            </p:cNvSpPr>
            <p:nvPr/>
          </p:nvSpPr>
          <p:spPr bwMode="auto">
            <a:xfrm>
              <a:off x="3377" y="1735"/>
              <a:ext cx="43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Overflow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5" name="Line 16"/>
            <p:cNvSpPr>
              <a:spLocks noChangeShapeType="1"/>
            </p:cNvSpPr>
            <p:nvPr/>
          </p:nvSpPr>
          <p:spPr bwMode="auto">
            <a:xfrm flipV="1">
              <a:off x="3909" y="1735"/>
              <a:ext cx="0" cy="12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17"/>
            <p:cNvSpPr>
              <a:spLocks noChangeArrowheads="1"/>
            </p:cNvSpPr>
            <p:nvPr/>
          </p:nvSpPr>
          <p:spPr bwMode="auto">
            <a:xfrm>
              <a:off x="3972" y="1735"/>
              <a:ext cx="85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Set on an overflow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auto">
            <a:xfrm>
              <a:off x="2929" y="1735"/>
              <a:ext cx="2625" cy="259"/>
            </a:xfrm>
            <a:custGeom>
              <a:avLst/>
              <a:gdLst>
                <a:gd name="T0" fmla="*/ 371 w 375"/>
                <a:gd name="T1" fmla="*/ 18 h 37"/>
                <a:gd name="T2" fmla="*/ 371 w 375"/>
                <a:gd name="T3" fmla="*/ 0 h 37"/>
                <a:gd name="T4" fmla="*/ 375 w 375"/>
                <a:gd name="T5" fmla="*/ 18 h 37"/>
                <a:gd name="T6" fmla="*/ 375 w 375"/>
                <a:gd name="T7" fmla="*/ 0 h 37"/>
                <a:gd name="T8" fmla="*/ 0 w 375"/>
                <a:gd name="T9" fmla="*/ 19 h 37"/>
                <a:gd name="T10" fmla="*/ 375 w 375"/>
                <a:gd name="T11" fmla="*/ 19 h 37"/>
                <a:gd name="T12" fmla="*/ 0 w 375"/>
                <a:gd name="T13" fmla="*/ 37 h 37"/>
                <a:gd name="T14" fmla="*/ 0 w 375"/>
                <a:gd name="T15" fmla="*/ 19 h 37"/>
                <a:gd name="T16" fmla="*/ 4 w 375"/>
                <a:gd name="T17" fmla="*/ 37 h 37"/>
                <a:gd name="T18" fmla="*/ 4 w 375"/>
                <a:gd name="T19" fmla="*/ 1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5" h="37">
                  <a:moveTo>
                    <a:pt x="371" y="18"/>
                  </a:moveTo>
                  <a:lnTo>
                    <a:pt x="371" y="0"/>
                  </a:lnTo>
                  <a:moveTo>
                    <a:pt x="375" y="18"/>
                  </a:moveTo>
                  <a:lnTo>
                    <a:pt x="375" y="0"/>
                  </a:lnTo>
                  <a:moveTo>
                    <a:pt x="0" y="19"/>
                  </a:moveTo>
                  <a:lnTo>
                    <a:pt x="375" y="19"/>
                  </a:lnTo>
                  <a:moveTo>
                    <a:pt x="0" y="37"/>
                  </a:moveTo>
                  <a:lnTo>
                    <a:pt x="0" y="19"/>
                  </a:lnTo>
                  <a:moveTo>
                    <a:pt x="4" y="37"/>
                  </a:moveTo>
                  <a:lnTo>
                    <a:pt x="4" y="19"/>
                  </a:lnTo>
                </a:path>
              </a:pathLst>
            </a:cu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19"/>
            <p:cNvSpPr>
              <a:spLocks noChangeArrowheads="1"/>
            </p:cNvSpPr>
            <p:nvPr/>
          </p:nvSpPr>
          <p:spPr bwMode="auto">
            <a:xfrm>
              <a:off x="3020" y="1868"/>
              <a:ext cx="13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CF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9" name="Line 20"/>
            <p:cNvSpPr>
              <a:spLocks noChangeShapeType="1"/>
            </p:cNvSpPr>
            <p:nvPr/>
          </p:nvSpPr>
          <p:spPr bwMode="auto">
            <a:xfrm flipV="1">
              <a:off x="3314" y="1868"/>
              <a:ext cx="0" cy="12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21"/>
            <p:cNvSpPr>
              <a:spLocks noChangeArrowheads="1"/>
            </p:cNvSpPr>
            <p:nvPr/>
          </p:nvSpPr>
          <p:spPr bwMode="auto">
            <a:xfrm>
              <a:off x="3377" y="1868"/>
              <a:ext cx="462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Carry flag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61" name="Line 22"/>
            <p:cNvSpPr>
              <a:spLocks noChangeShapeType="1"/>
            </p:cNvSpPr>
            <p:nvPr/>
          </p:nvSpPr>
          <p:spPr bwMode="auto">
            <a:xfrm flipV="1">
              <a:off x="3909" y="1868"/>
              <a:ext cx="0" cy="12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23"/>
            <p:cNvSpPr>
              <a:spLocks noChangeArrowheads="1"/>
            </p:cNvSpPr>
            <p:nvPr/>
          </p:nvSpPr>
          <p:spPr bwMode="auto">
            <a:xfrm>
              <a:off x="3972" y="1868"/>
              <a:ext cx="110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Set on a carry or borrow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63" name="Freeform 24"/>
            <p:cNvSpPr>
              <a:spLocks noEditPoints="1"/>
            </p:cNvSpPr>
            <p:nvPr/>
          </p:nvSpPr>
          <p:spPr bwMode="auto">
            <a:xfrm>
              <a:off x="2929" y="1868"/>
              <a:ext cx="2625" cy="384"/>
            </a:xfrm>
            <a:custGeom>
              <a:avLst/>
              <a:gdLst>
                <a:gd name="T0" fmla="*/ 371 w 375"/>
                <a:gd name="T1" fmla="*/ 18 h 55"/>
                <a:gd name="T2" fmla="*/ 371 w 375"/>
                <a:gd name="T3" fmla="*/ 0 h 55"/>
                <a:gd name="T4" fmla="*/ 375 w 375"/>
                <a:gd name="T5" fmla="*/ 18 h 55"/>
                <a:gd name="T6" fmla="*/ 375 w 375"/>
                <a:gd name="T7" fmla="*/ 0 h 55"/>
                <a:gd name="T8" fmla="*/ 0 w 375"/>
                <a:gd name="T9" fmla="*/ 18 h 55"/>
                <a:gd name="T10" fmla="*/ 375 w 375"/>
                <a:gd name="T11" fmla="*/ 18 h 55"/>
                <a:gd name="T12" fmla="*/ 0 w 375"/>
                <a:gd name="T13" fmla="*/ 55 h 55"/>
                <a:gd name="T14" fmla="*/ 0 w 375"/>
                <a:gd name="T15" fmla="*/ 19 h 55"/>
                <a:gd name="T16" fmla="*/ 4 w 375"/>
                <a:gd name="T17" fmla="*/ 55 h 55"/>
                <a:gd name="T18" fmla="*/ 4 w 375"/>
                <a:gd name="T1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5" h="55">
                  <a:moveTo>
                    <a:pt x="371" y="18"/>
                  </a:moveTo>
                  <a:lnTo>
                    <a:pt x="371" y="0"/>
                  </a:lnTo>
                  <a:moveTo>
                    <a:pt x="375" y="18"/>
                  </a:moveTo>
                  <a:lnTo>
                    <a:pt x="375" y="0"/>
                  </a:lnTo>
                  <a:moveTo>
                    <a:pt x="0" y="18"/>
                  </a:moveTo>
                  <a:lnTo>
                    <a:pt x="375" y="18"/>
                  </a:lnTo>
                  <a:moveTo>
                    <a:pt x="0" y="55"/>
                  </a:moveTo>
                  <a:lnTo>
                    <a:pt x="0" y="19"/>
                  </a:lnTo>
                  <a:moveTo>
                    <a:pt x="4" y="55"/>
                  </a:moveTo>
                  <a:lnTo>
                    <a:pt x="4" y="19"/>
                  </a:lnTo>
                </a:path>
              </a:pathLst>
            </a:cu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" name="Rectangle 25"/>
            <p:cNvSpPr>
              <a:spLocks noChangeArrowheads="1"/>
            </p:cNvSpPr>
            <p:nvPr/>
          </p:nvSpPr>
          <p:spPr bwMode="auto">
            <a:xfrm>
              <a:off x="3020" y="1994"/>
              <a:ext cx="132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ZF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049" name="Line 26"/>
            <p:cNvSpPr>
              <a:spLocks noChangeShapeType="1"/>
            </p:cNvSpPr>
            <p:nvPr/>
          </p:nvSpPr>
          <p:spPr bwMode="auto">
            <a:xfrm flipV="1">
              <a:off x="3314" y="2001"/>
              <a:ext cx="0" cy="251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1" name="Rectangle 27"/>
            <p:cNvSpPr>
              <a:spLocks noChangeArrowheads="1"/>
            </p:cNvSpPr>
            <p:nvPr/>
          </p:nvSpPr>
          <p:spPr bwMode="auto">
            <a:xfrm>
              <a:off x="3377" y="1994"/>
              <a:ext cx="41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Zero flag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052" name="Line 28"/>
            <p:cNvSpPr>
              <a:spLocks noChangeShapeType="1"/>
            </p:cNvSpPr>
            <p:nvPr/>
          </p:nvSpPr>
          <p:spPr bwMode="auto">
            <a:xfrm flipV="1">
              <a:off x="3909" y="2001"/>
              <a:ext cx="0" cy="251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3" name="Rectangle 29"/>
            <p:cNvSpPr>
              <a:spLocks noChangeArrowheads="1"/>
            </p:cNvSpPr>
            <p:nvPr/>
          </p:nvSpPr>
          <p:spPr bwMode="auto">
            <a:xfrm>
              <a:off x="3972" y="1994"/>
              <a:ext cx="1371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1A1B1C"/>
                  </a:solidFill>
                  <a:latin typeface="Times New Roman" pitchFamily="18" charset="0"/>
                </a:rPr>
                <a:t>Set when the result is 0, or the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2054" name="Rectangle 30"/>
            <p:cNvSpPr>
              <a:spLocks noChangeArrowheads="1"/>
            </p:cNvSpPr>
            <p:nvPr/>
          </p:nvSpPr>
          <p:spPr bwMode="auto">
            <a:xfrm>
              <a:off x="3972" y="2120"/>
              <a:ext cx="143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comparison leads to an equality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055" name="Freeform 31"/>
            <p:cNvSpPr>
              <a:spLocks noEditPoints="1"/>
            </p:cNvSpPr>
            <p:nvPr/>
          </p:nvSpPr>
          <p:spPr bwMode="auto">
            <a:xfrm>
              <a:off x="2929" y="2001"/>
              <a:ext cx="2625" cy="377"/>
            </a:xfrm>
            <a:custGeom>
              <a:avLst/>
              <a:gdLst>
                <a:gd name="T0" fmla="*/ 371 w 375"/>
                <a:gd name="T1" fmla="*/ 36 h 54"/>
                <a:gd name="T2" fmla="*/ 371 w 375"/>
                <a:gd name="T3" fmla="*/ 0 h 54"/>
                <a:gd name="T4" fmla="*/ 375 w 375"/>
                <a:gd name="T5" fmla="*/ 36 h 54"/>
                <a:gd name="T6" fmla="*/ 375 w 375"/>
                <a:gd name="T7" fmla="*/ 0 h 54"/>
                <a:gd name="T8" fmla="*/ 0 w 375"/>
                <a:gd name="T9" fmla="*/ 36 h 54"/>
                <a:gd name="T10" fmla="*/ 375 w 375"/>
                <a:gd name="T11" fmla="*/ 36 h 54"/>
                <a:gd name="T12" fmla="*/ 0 w 375"/>
                <a:gd name="T13" fmla="*/ 54 h 54"/>
                <a:gd name="T14" fmla="*/ 0 w 375"/>
                <a:gd name="T15" fmla="*/ 36 h 54"/>
                <a:gd name="T16" fmla="*/ 4 w 375"/>
                <a:gd name="T17" fmla="*/ 54 h 54"/>
                <a:gd name="T18" fmla="*/ 4 w 375"/>
                <a:gd name="T19" fmla="*/ 3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5" h="54">
                  <a:moveTo>
                    <a:pt x="371" y="36"/>
                  </a:moveTo>
                  <a:lnTo>
                    <a:pt x="371" y="0"/>
                  </a:lnTo>
                  <a:moveTo>
                    <a:pt x="375" y="36"/>
                  </a:moveTo>
                  <a:lnTo>
                    <a:pt x="375" y="0"/>
                  </a:lnTo>
                  <a:moveTo>
                    <a:pt x="0" y="36"/>
                  </a:moveTo>
                  <a:lnTo>
                    <a:pt x="375" y="36"/>
                  </a:lnTo>
                  <a:moveTo>
                    <a:pt x="0" y="54"/>
                  </a:moveTo>
                  <a:lnTo>
                    <a:pt x="0" y="36"/>
                  </a:lnTo>
                  <a:moveTo>
                    <a:pt x="4" y="54"/>
                  </a:moveTo>
                  <a:lnTo>
                    <a:pt x="4" y="36"/>
                  </a:lnTo>
                </a:path>
              </a:pathLst>
            </a:cu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6" name="Rectangle 32"/>
            <p:cNvSpPr>
              <a:spLocks noChangeArrowheads="1"/>
            </p:cNvSpPr>
            <p:nvPr/>
          </p:nvSpPr>
          <p:spPr bwMode="auto">
            <a:xfrm>
              <a:off x="3020" y="2252"/>
              <a:ext cx="12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SF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057" name="Line 33"/>
            <p:cNvSpPr>
              <a:spLocks noChangeShapeType="1"/>
            </p:cNvSpPr>
            <p:nvPr/>
          </p:nvSpPr>
          <p:spPr bwMode="auto">
            <a:xfrm flipV="1">
              <a:off x="3314" y="2252"/>
              <a:ext cx="0" cy="12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8" name="Rectangle 34"/>
            <p:cNvSpPr>
              <a:spLocks noChangeArrowheads="1"/>
            </p:cNvSpPr>
            <p:nvPr/>
          </p:nvSpPr>
          <p:spPr bwMode="auto">
            <a:xfrm>
              <a:off x="3377" y="2252"/>
              <a:ext cx="412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Sign flag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059" name="Line 35"/>
            <p:cNvSpPr>
              <a:spLocks noChangeShapeType="1"/>
            </p:cNvSpPr>
            <p:nvPr/>
          </p:nvSpPr>
          <p:spPr bwMode="auto">
            <a:xfrm flipV="1">
              <a:off x="3909" y="2252"/>
              <a:ext cx="0" cy="12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0" name="Rectangle 36"/>
            <p:cNvSpPr>
              <a:spLocks noChangeArrowheads="1"/>
            </p:cNvSpPr>
            <p:nvPr/>
          </p:nvSpPr>
          <p:spPr bwMode="auto">
            <a:xfrm>
              <a:off x="3972" y="2252"/>
              <a:ext cx="925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Sign bit of the result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061" name="Freeform 37"/>
            <p:cNvSpPr>
              <a:spLocks noEditPoints="1"/>
            </p:cNvSpPr>
            <p:nvPr/>
          </p:nvSpPr>
          <p:spPr bwMode="auto">
            <a:xfrm>
              <a:off x="2929" y="2252"/>
              <a:ext cx="2625" cy="154"/>
            </a:xfrm>
            <a:custGeom>
              <a:avLst/>
              <a:gdLst>
                <a:gd name="T0" fmla="*/ 371 w 375"/>
                <a:gd name="T1" fmla="*/ 18 h 22"/>
                <a:gd name="T2" fmla="*/ 371 w 375"/>
                <a:gd name="T3" fmla="*/ 0 h 22"/>
                <a:gd name="T4" fmla="*/ 375 w 375"/>
                <a:gd name="T5" fmla="*/ 18 h 22"/>
                <a:gd name="T6" fmla="*/ 375 w 375"/>
                <a:gd name="T7" fmla="*/ 0 h 22"/>
                <a:gd name="T8" fmla="*/ 0 w 375"/>
                <a:gd name="T9" fmla="*/ 18 h 22"/>
                <a:gd name="T10" fmla="*/ 375 w 375"/>
                <a:gd name="T11" fmla="*/ 18 h 22"/>
                <a:gd name="T12" fmla="*/ 0 w 375"/>
                <a:gd name="T13" fmla="*/ 22 h 22"/>
                <a:gd name="T14" fmla="*/ 375 w 375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5" h="22">
                  <a:moveTo>
                    <a:pt x="371" y="18"/>
                  </a:moveTo>
                  <a:lnTo>
                    <a:pt x="371" y="0"/>
                  </a:lnTo>
                  <a:moveTo>
                    <a:pt x="375" y="18"/>
                  </a:moveTo>
                  <a:lnTo>
                    <a:pt x="375" y="0"/>
                  </a:lnTo>
                  <a:moveTo>
                    <a:pt x="0" y="18"/>
                  </a:moveTo>
                  <a:lnTo>
                    <a:pt x="375" y="18"/>
                  </a:lnTo>
                  <a:moveTo>
                    <a:pt x="0" y="22"/>
                  </a:moveTo>
                  <a:lnTo>
                    <a:pt x="375" y="22"/>
                  </a:lnTo>
                </a:path>
              </a:pathLst>
            </a:cu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0FD4D-36FF-B0AB-F582-A64034F43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BB29E-95DB-6AD6-7D33-D8C44444E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E7214-09E9-68A8-190A-713BD4D19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Intel and AT&amp;T Formats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05D825-5D38-D8A8-FBD7-550126B0D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57095"/>
          </a:xfrm>
        </p:spPr>
        <p:txBody>
          <a:bodyPr/>
          <a:lstStyle/>
          <a:p>
            <a:r>
              <a:rPr lang="en-US"/>
              <a:t>The same </a:t>
            </a:r>
            <a:r>
              <a:rPr lang="en-US">
                <a:solidFill>
                  <a:srgbClr val="FF0000"/>
                </a:solidFill>
              </a:rPr>
              <a:t>code</a:t>
            </a:r>
            <a:r>
              <a:rPr lang="en-US"/>
              <a:t> can be written in two different formats: Intel and AT&amp;T</a:t>
            </a:r>
          </a:p>
          <a:p>
            <a:r>
              <a:rPr lang="en-US"/>
              <a:t>The Linux kernel and the </a:t>
            </a:r>
            <a:r>
              <a:rPr lang="en-US">
                <a:solidFill>
                  <a:srgbClr val="C00000"/>
                </a:solidFill>
              </a:rPr>
              <a:t>toolchain</a:t>
            </a:r>
            <a:r>
              <a:rPr lang="en-US"/>
              <a:t> </a:t>
            </a:r>
            <a:r>
              <a:rPr lang="en-US">
                <a:solidFill>
                  <a:srgbClr val="00B050"/>
                </a:solidFill>
              </a:rPr>
              <a:t>uses</a:t>
            </a:r>
            <a:r>
              <a:rPr lang="en-US"/>
              <a:t> the AT&amp;T format (which is older and often not preferred by modern developers)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D50375-F28A-7063-7F65-C4A252656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A3502A-EE50-00DC-CD31-C2D827EC92AB}"/>
              </a:ext>
            </a:extLst>
          </p:cNvPr>
          <p:cNvCxnSpPr/>
          <p:nvPr/>
        </p:nvCxnSpPr>
        <p:spPr>
          <a:xfrm>
            <a:off x="6004560" y="4402137"/>
            <a:ext cx="0" cy="2286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C3CBD3-E9A4-CBD2-1422-43A96AD1A225}"/>
              </a:ext>
            </a:extLst>
          </p:cNvPr>
          <p:cNvSpPr txBox="1"/>
          <p:nvPr/>
        </p:nvSpPr>
        <p:spPr>
          <a:xfrm>
            <a:off x="838200" y="4569369"/>
            <a:ext cx="1709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>
                <a:latin typeface="Comic Sans MS" panose="030F0702030302020204" pitchFamily="66" charset="0"/>
              </a:rPr>
              <a:t>add </a:t>
            </a:r>
            <a:r>
              <a:rPr lang="en-US" sz="2000" err="1">
                <a:latin typeface="Comic Sans MS" panose="030F0702030302020204" pitchFamily="66" charset="0"/>
              </a:rPr>
              <a:t>eax</a:t>
            </a:r>
            <a:r>
              <a:rPr lang="en-US" sz="2000">
                <a:latin typeface="Comic Sans MS" panose="030F0702030302020204" pitchFamily="66" charset="0"/>
              </a:rPr>
              <a:t>, </a:t>
            </a:r>
            <a:r>
              <a:rPr lang="en-US" sz="2000" err="1">
                <a:latin typeface="Comic Sans MS" panose="030F0702030302020204" pitchFamily="66" charset="0"/>
              </a:rPr>
              <a:t>ebx</a:t>
            </a:r>
            <a:endParaRPr lang="en-US" sz="2000">
              <a:latin typeface="Comic Sans MS" panose="030F0702030302020204" pitchFamily="66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10635AE-8994-99BE-AE94-C4E38D29F3B8}"/>
              </a:ext>
            </a:extLst>
          </p:cNvPr>
          <p:cNvSpPr/>
          <p:nvPr/>
        </p:nvSpPr>
        <p:spPr>
          <a:xfrm>
            <a:off x="2326641" y="3833177"/>
            <a:ext cx="2245358" cy="568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Intel</a:t>
            </a:r>
            <a:r>
              <a:rPr lang="en-US" sz="2000"/>
              <a:t>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E1C11EA-EA2C-1926-9A92-22695BDEA1AA}"/>
              </a:ext>
            </a:extLst>
          </p:cNvPr>
          <p:cNvSpPr/>
          <p:nvPr/>
        </p:nvSpPr>
        <p:spPr>
          <a:xfrm>
            <a:off x="7736842" y="3837335"/>
            <a:ext cx="2245358" cy="568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AT&amp;T</a:t>
            </a:r>
            <a:endParaRPr lang="en-US" sz="20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8C84309-72D7-4A03-84C2-7C5B413585B4}"/>
              </a:ext>
            </a:extLst>
          </p:cNvPr>
          <p:cNvSpPr/>
          <p:nvPr/>
        </p:nvSpPr>
        <p:spPr>
          <a:xfrm>
            <a:off x="3088640" y="4569370"/>
            <a:ext cx="2448559" cy="40011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err="1"/>
              <a:t>eax</a:t>
            </a:r>
            <a:r>
              <a:rPr lang="en-US" sz="2000"/>
              <a:t> = </a:t>
            </a:r>
            <a:r>
              <a:rPr lang="en-US" sz="2000" err="1"/>
              <a:t>eax</a:t>
            </a:r>
            <a:r>
              <a:rPr lang="en-US" sz="2000"/>
              <a:t> + </a:t>
            </a:r>
            <a:r>
              <a:rPr lang="en-US" sz="2000" err="1"/>
              <a:t>ebx</a:t>
            </a:r>
            <a:endParaRPr lang="en-US" sz="2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6EBDBC-DE27-3E96-3058-11F81C4AF66C}"/>
              </a:ext>
            </a:extLst>
          </p:cNvPr>
          <p:cNvSpPr txBox="1"/>
          <p:nvPr/>
        </p:nvSpPr>
        <p:spPr>
          <a:xfrm>
            <a:off x="6237121" y="4569370"/>
            <a:ext cx="2276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err="1">
                <a:latin typeface="Comic Sans MS" panose="030F0702030302020204" pitchFamily="66" charset="0"/>
              </a:rPr>
              <a:t>addl</a:t>
            </a:r>
            <a:r>
              <a:rPr lang="en-US" sz="2000">
                <a:latin typeface="Comic Sans MS" panose="030F0702030302020204" pitchFamily="66" charset="0"/>
              </a:rPr>
              <a:t> %</a:t>
            </a:r>
            <a:r>
              <a:rPr lang="en-US" sz="2000" err="1">
                <a:latin typeface="Comic Sans MS" panose="030F0702030302020204" pitchFamily="66" charset="0"/>
              </a:rPr>
              <a:t>ebx</a:t>
            </a:r>
            <a:r>
              <a:rPr lang="en-US" sz="2000">
                <a:latin typeface="Comic Sans MS" panose="030F0702030302020204" pitchFamily="66" charset="0"/>
              </a:rPr>
              <a:t>, %</a:t>
            </a:r>
            <a:r>
              <a:rPr lang="en-US" sz="2000" err="1">
                <a:latin typeface="Comic Sans MS" panose="030F0702030302020204" pitchFamily="66" charset="0"/>
              </a:rPr>
              <a:t>eax</a:t>
            </a:r>
            <a:r>
              <a:rPr lang="en-US" sz="2000">
                <a:latin typeface="Comic Sans MS" panose="030F0702030302020204" pitchFamily="66" charset="0"/>
              </a:rPr>
              <a:t>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720C08-14F5-F1DB-7A18-0F91336929D5}"/>
              </a:ext>
            </a:extLst>
          </p:cNvPr>
          <p:cNvSpPr/>
          <p:nvPr/>
        </p:nvSpPr>
        <p:spPr>
          <a:xfrm>
            <a:off x="8897919" y="4584610"/>
            <a:ext cx="3294081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destination comes at the end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CEA99D-ADC2-B785-FCFB-F876503EF745}"/>
              </a:ext>
            </a:extLst>
          </p:cNvPr>
          <p:cNvSpPr txBox="1"/>
          <p:nvPr/>
        </p:nvSpPr>
        <p:spPr>
          <a:xfrm>
            <a:off x="838200" y="5186797"/>
            <a:ext cx="24485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>
                <a:latin typeface="Comic Sans MS" panose="030F0702030302020204" pitchFamily="66" charset="0"/>
              </a:rPr>
              <a:t>mov [esp+4], </a:t>
            </a:r>
            <a:r>
              <a:rPr lang="en-US" sz="2000" err="1">
                <a:latin typeface="Comic Sans MS" panose="030F0702030302020204" pitchFamily="66" charset="0"/>
              </a:rPr>
              <a:t>eax</a:t>
            </a:r>
            <a:r>
              <a:rPr lang="en-US" sz="2000">
                <a:latin typeface="Comic Sans MS" panose="030F0702030302020204" pitchFamily="66" charset="0"/>
              </a:rPr>
              <a:t>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ED7654E-01C8-FB79-A907-AB99963AD165}"/>
              </a:ext>
            </a:extLst>
          </p:cNvPr>
          <p:cNvSpPr/>
          <p:nvPr/>
        </p:nvSpPr>
        <p:spPr>
          <a:xfrm>
            <a:off x="3159769" y="5186797"/>
            <a:ext cx="2636510" cy="130607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Set the memory</a:t>
            </a:r>
          </a:p>
          <a:p>
            <a:pPr algn="ctr"/>
            <a:r>
              <a:rPr lang="en-US" sz="2000"/>
              <a:t>location with address</a:t>
            </a:r>
          </a:p>
          <a:p>
            <a:pPr algn="ctr"/>
            <a:r>
              <a:rPr lang="en-US" sz="2000" i="1"/>
              <a:t>esp</a:t>
            </a:r>
            <a:r>
              <a:rPr lang="en-US" sz="2000"/>
              <a:t>+4 to the contents of </a:t>
            </a:r>
            <a:r>
              <a:rPr lang="en-US" sz="2000" i="1" err="1"/>
              <a:t>eax</a:t>
            </a:r>
            <a:endParaRPr lang="en-US" sz="2000" i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F909FB-B144-8833-0083-FD6BEBC72BE3}"/>
              </a:ext>
            </a:extLst>
          </p:cNvPr>
          <p:cNvSpPr txBox="1"/>
          <p:nvPr/>
        </p:nvSpPr>
        <p:spPr>
          <a:xfrm>
            <a:off x="6237121" y="5283710"/>
            <a:ext cx="61061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err="1">
                <a:latin typeface="Comic Sans MS" panose="030F0702030302020204" pitchFamily="66" charset="0"/>
              </a:rPr>
              <a:t>movl</a:t>
            </a:r>
            <a:r>
              <a:rPr lang="en-US" sz="2000">
                <a:latin typeface="Comic Sans MS" panose="030F0702030302020204" pitchFamily="66" charset="0"/>
              </a:rPr>
              <a:t> %</a:t>
            </a:r>
            <a:r>
              <a:rPr lang="en-US" sz="2000" err="1">
                <a:latin typeface="Comic Sans MS" panose="030F0702030302020204" pitchFamily="66" charset="0"/>
              </a:rPr>
              <a:t>eax</a:t>
            </a:r>
            <a:r>
              <a:rPr lang="en-US" sz="2000">
                <a:latin typeface="Comic Sans MS" panose="030F0702030302020204" pitchFamily="66" charset="0"/>
              </a:rPr>
              <a:t>, 4(%</a:t>
            </a:r>
            <a:r>
              <a:rPr lang="en-US" sz="2000" err="1">
                <a:latin typeface="Comic Sans MS" panose="030F0702030302020204" pitchFamily="66" charset="0"/>
              </a:rPr>
              <a:t>esp</a:t>
            </a:r>
            <a:r>
              <a:rPr lang="en-US" sz="2000">
                <a:latin typeface="Comic Sans MS" panose="030F0702030302020204" pitchFamily="66" charset="0"/>
              </a:rPr>
              <a:t>) 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6DDEDAD-59C9-D4D1-74F4-CE8A41FA4C24}"/>
              </a:ext>
            </a:extLst>
          </p:cNvPr>
          <p:cNvSpPr/>
          <p:nvPr/>
        </p:nvSpPr>
        <p:spPr>
          <a:xfrm>
            <a:off x="8859521" y="5186796"/>
            <a:ext cx="2636510" cy="130607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Set the memory</a:t>
            </a:r>
          </a:p>
          <a:p>
            <a:pPr algn="ctr"/>
            <a:r>
              <a:rPr lang="en-US" sz="2000"/>
              <a:t>location with address</a:t>
            </a:r>
          </a:p>
          <a:p>
            <a:pPr algn="ctr"/>
            <a:r>
              <a:rPr lang="en-US" sz="2000" i="1"/>
              <a:t>esp</a:t>
            </a:r>
            <a:r>
              <a:rPr lang="en-US" sz="2000"/>
              <a:t>+4 to the contents of </a:t>
            </a:r>
            <a:r>
              <a:rPr lang="en-US" sz="2000" i="1" err="1"/>
              <a:t>eax</a:t>
            </a:r>
            <a:endParaRPr lang="en-US" sz="2000" i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82265-080C-6DCA-B316-7B53729E3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575060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839600" y="229984"/>
            <a:ext cx="74168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err="1">
                <a:solidFill>
                  <a:schemeClr val="tx1"/>
                </a:solidFill>
              </a:rPr>
              <a:t>Floating</a:t>
            </a:r>
            <a:r>
              <a:rPr lang="fr-FR">
                <a:solidFill>
                  <a:schemeClr val="tx1"/>
                </a:solidFill>
              </a:rPr>
              <a:t>-point </a:t>
            </a:r>
            <a:r>
              <a:rPr lang="fr-FR" err="1">
                <a:solidFill>
                  <a:schemeClr val="tx1"/>
                </a:solidFill>
              </a:rPr>
              <a:t>Registers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1270000" y="3159760"/>
            <a:ext cx="8636000" cy="2860040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</a:rPr>
              <a:t>x86 has 8 (80-bit) floating-point </a:t>
            </a:r>
            <a:r>
              <a:rPr lang="en-US" sz="2800" dirty="0">
                <a:solidFill>
                  <a:srgbClr val="FF420E"/>
                </a:solidFill>
                <a:latin typeface="Calibri" panose="020F0502020204030204" pitchFamily="34" charset="0"/>
              </a:rPr>
              <a:t>registers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st0 – st7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They are also arranged as a </a:t>
            </a:r>
            <a:r>
              <a:rPr lang="en-US" dirty="0">
                <a:solidFill>
                  <a:srgbClr val="2323DC"/>
                </a:solidFill>
                <a:latin typeface="Calibri" panose="020F0502020204030204" pitchFamily="34" charset="0"/>
              </a:rPr>
              <a:t>stack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</a:rPr>
              <a:t>st0</a:t>
            </a:r>
            <a:r>
              <a:rPr lang="en-US" dirty="0">
                <a:latin typeface="Calibri" panose="020F0502020204030204" pitchFamily="34" charset="0"/>
              </a:rPr>
              <a:t> is the top of the </a:t>
            </a:r>
            <a:r>
              <a:rPr lang="en-US" dirty="0">
                <a:solidFill>
                  <a:srgbClr val="2323DC"/>
                </a:solidFill>
                <a:latin typeface="Calibri" panose="020F0502020204030204" pitchFamily="34" charset="0"/>
              </a:rPr>
              <a:t>stack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We can perform both </a:t>
            </a:r>
            <a:r>
              <a:rPr lang="en-US" dirty="0">
                <a:solidFill>
                  <a:srgbClr val="C5000B"/>
                </a:solidFill>
                <a:latin typeface="Calibri" panose="020F0502020204030204" pitchFamily="34" charset="0"/>
              </a:rPr>
              <a:t>register</a:t>
            </a:r>
            <a:r>
              <a:rPr lang="en-US" dirty="0">
                <a:latin typeface="Calibri" panose="020F0502020204030204" pitchFamily="34" charset="0"/>
              </a:rPr>
              <a:t> operations, as well as </a:t>
            </a:r>
            <a:r>
              <a:rPr lang="en-US" dirty="0">
                <a:solidFill>
                  <a:srgbClr val="2300DC"/>
                </a:solidFill>
                <a:latin typeface="Calibri" panose="020F0502020204030204" pitchFamily="34" charset="0"/>
              </a:rPr>
              <a:t>stack</a:t>
            </a:r>
            <a:r>
              <a:rPr lang="en-US" dirty="0">
                <a:latin typeface="Calibri" panose="020F0502020204030204" pitchFamily="34" charset="0"/>
              </a:rPr>
              <a:t> operations</a:t>
            </a:r>
          </a:p>
        </p:txBody>
      </p:sp>
      <p:sp>
        <p:nvSpPr>
          <p:cNvPr id="4" name="Freeform 3"/>
          <p:cNvSpPr/>
          <p:nvPr/>
        </p:nvSpPr>
        <p:spPr>
          <a:xfrm>
            <a:off x="4835999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st0</a:t>
            </a:r>
          </a:p>
        </p:txBody>
      </p:sp>
      <p:sp>
        <p:nvSpPr>
          <p:cNvPr id="5" name="Freeform 4"/>
          <p:cNvSpPr/>
          <p:nvPr/>
        </p:nvSpPr>
        <p:spPr>
          <a:xfrm>
            <a:off x="5484000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st1</a:t>
            </a:r>
          </a:p>
        </p:txBody>
      </p:sp>
      <p:sp>
        <p:nvSpPr>
          <p:cNvPr id="6" name="Freeform 5"/>
          <p:cNvSpPr/>
          <p:nvPr/>
        </p:nvSpPr>
        <p:spPr>
          <a:xfrm>
            <a:off x="8076000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st5</a:t>
            </a:r>
          </a:p>
        </p:txBody>
      </p:sp>
      <p:sp>
        <p:nvSpPr>
          <p:cNvPr id="7" name="Freeform 6"/>
          <p:cNvSpPr/>
          <p:nvPr/>
        </p:nvSpPr>
        <p:spPr>
          <a:xfrm>
            <a:off x="7427999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st4</a:t>
            </a:r>
          </a:p>
        </p:txBody>
      </p:sp>
      <p:sp>
        <p:nvSpPr>
          <p:cNvPr id="8" name="Freeform 7"/>
          <p:cNvSpPr/>
          <p:nvPr/>
        </p:nvSpPr>
        <p:spPr>
          <a:xfrm>
            <a:off x="6132000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st0</a:t>
            </a:r>
          </a:p>
        </p:txBody>
      </p:sp>
      <p:sp>
        <p:nvSpPr>
          <p:cNvPr id="9" name="Freeform 8"/>
          <p:cNvSpPr/>
          <p:nvPr/>
        </p:nvSpPr>
        <p:spPr>
          <a:xfrm>
            <a:off x="6780000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st0</a:t>
            </a:r>
          </a:p>
        </p:txBody>
      </p:sp>
      <p:sp>
        <p:nvSpPr>
          <p:cNvPr id="10" name="Freeform 9"/>
          <p:cNvSpPr/>
          <p:nvPr/>
        </p:nvSpPr>
        <p:spPr>
          <a:xfrm>
            <a:off x="6132000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st2</a:t>
            </a:r>
          </a:p>
        </p:txBody>
      </p:sp>
      <p:sp>
        <p:nvSpPr>
          <p:cNvPr id="11" name="Freeform 10"/>
          <p:cNvSpPr/>
          <p:nvPr/>
        </p:nvSpPr>
        <p:spPr>
          <a:xfrm>
            <a:off x="6780000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st3</a:t>
            </a:r>
          </a:p>
        </p:txBody>
      </p:sp>
      <p:sp>
        <p:nvSpPr>
          <p:cNvPr id="12" name="Freeform 11"/>
          <p:cNvSpPr/>
          <p:nvPr/>
        </p:nvSpPr>
        <p:spPr>
          <a:xfrm>
            <a:off x="8724000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st6</a:t>
            </a:r>
          </a:p>
        </p:txBody>
      </p:sp>
      <p:sp>
        <p:nvSpPr>
          <p:cNvPr id="13" name="Freeform 12"/>
          <p:cNvSpPr/>
          <p:nvPr/>
        </p:nvSpPr>
        <p:spPr>
          <a:xfrm>
            <a:off x="9372000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st7</a:t>
            </a:r>
          </a:p>
        </p:txBody>
      </p:sp>
      <p:sp>
        <p:nvSpPr>
          <p:cNvPr id="14" name="Freeform 13"/>
          <p:cNvSpPr/>
          <p:nvPr/>
        </p:nvSpPr>
        <p:spPr>
          <a:xfrm>
            <a:off x="2964000" y="1735202"/>
            <a:ext cx="1584000" cy="1007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99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FP register</a:t>
            </a:r>
          </a:p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stack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B016ED1-1E3F-950D-AB05-061D21953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772CE371-6649-A27A-892D-DF03D6B3E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362200" y="152401"/>
            <a:ext cx="74168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>
                <a:solidFill>
                  <a:schemeClr val="tx1"/>
                </a:solidFill>
              </a:rPr>
              <a:t>Memory </a:t>
            </a:r>
            <a:r>
              <a:rPr lang="fr-FR" err="1">
                <a:solidFill>
                  <a:schemeClr val="tx1"/>
                </a:solidFill>
              </a:rPr>
              <a:t>Addressing</a:t>
            </a:r>
            <a:r>
              <a:rPr lang="fr-FR">
                <a:solidFill>
                  <a:schemeClr val="tx1"/>
                </a:solidFill>
              </a:rPr>
              <a:t> Mode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362200" y="3370094"/>
            <a:ext cx="8351134" cy="1442254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</a:rPr>
              <a:t>x86 supports a </a:t>
            </a:r>
            <a:r>
              <a:rPr lang="en-US" sz="2800" dirty="0">
                <a:solidFill>
                  <a:srgbClr val="00AE00"/>
                </a:solidFill>
                <a:latin typeface="Calibri" panose="020F0502020204030204" pitchFamily="34" charset="0"/>
              </a:rPr>
              <a:t>base</a:t>
            </a:r>
            <a:r>
              <a:rPr lang="en-US" sz="2800" dirty="0">
                <a:latin typeface="Calibri" panose="020F0502020204030204" pitchFamily="34" charset="0"/>
              </a:rPr>
              <a:t>, a </a:t>
            </a:r>
            <a:r>
              <a:rPr lang="en-US" sz="2800" dirty="0">
                <a:solidFill>
                  <a:srgbClr val="2300DC"/>
                </a:solidFill>
                <a:latin typeface="Calibri" panose="020F0502020204030204" pitchFamily="34" charset="0"/>
              </a:rPr>
              <a:t>scaled index</a:t>
            </a:r>
            <a:r>
              <a:rPr lang="en-US" sz="2800" dirty="0">
                <a:latin typeface="Calibri" panose="020F0502020204030204" pitchFamily="34" charset="0"/>
              </a:rPr>
              <a:t> and an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offset</a:t>
            </a:r>
            <a:r>
              <a:rPr lang="en-US" sz="2800" dirty="0">
                <a:latin typeface="Calibri" panose="020F0502020204030204" pitchFamily="34" charset="0"/>
              </a:rPr>
              <a:t> (known as the </a:t>
            </a:r>
            <a:r>
              <a:rPr lang="en-US" sz="2800" dirty="0">
                <a:solidFill>
                  <a:srgbClr val="FF3333"/>
                </a:solidFill>
                <a:latin typeface="Calibri" panose="020F0502020204030204" pitchFamily="34" charset="0"/>
              </a:rPr>
              <a:t>displacement</a:t>
            </a:r>
            <a:r>
              <a:rPr lang="en-US" sz="2800" dirty="0">
                <a:latin typeface="Calibri" panose="020F0502020204030204" pitchFamily="34" charset="0"/>
              </a:rPr>
              <a:t>)</a:t>
            </a:r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</a:rPr>
              <a:t>Each of the fields is optional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2696B-B53C-E3CC-3921-226E7894C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E0CDFC-0040-31EB-F16F-FA9CE35B52E4}"/>
                  </a:ext>
                </a:extLst>
              </p:cNvPr>
              <p:cNvSpPr txBox="1"/>
              <p:nvPr/>
            </p:nvSpPr>
            <p:spPr>
              <a:xfrm>
                <a:off x="2517521" y="1771184"/>
                <a:ext cx="639277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𝑎𝑑𝑑𝑟𝑒𝑠𝑠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𝑑𝑖𝑠𝑝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𝑏𝑎𝑠𝑒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𝑖𝑛𝑑𝑒𝑥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𝑠𝑐𝑎𝑙𝑒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err="1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E0CDFC-0040-31EB-F16F-FA9CE35B5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521" y="1771184"/>
                <a:ext cx="6392776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575FBD6-0DFE-C3A7-E64B-19C12E17FC82}"/>
              </a:ext>
            </a:extLst>
          </p:cNvPr>
          <p:cNvSpPr/>
          <p:nvPr/>
        </p:nvSpPr>
        <p:spPr>
          <a:xfrm>
            <a:off x="3525520" y="2418080"/>
            <a:ext cx="4389120" cy="4924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address = base + index*scale + </a:t>
            </a:r>
            <a:r>
              <a:rPr lang="en-US" sz="2000" err="1"/>
              <a:t>disp</a:t>
            </a:r>
            <a:endParaRPr lang="en-US" sz="200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85E8F0A-0E63-5B26-E90E-D4F619D70933}"/>
              </a:ext>
            </a:extLst>
          </p:cNvPr>
          <p:cNvSpPr/>
          <p:nvPr/>
        </p:nvSpPr>
        <p:spPr>
          <a:xfrm>
            <a:off x="497840" y="4812348"/>
            <a:ext cx="2722880" cy="62992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B050"/>
                </a:solidFill>
                <a:latin typeface="Comic Sans MS" panose="030F0702030302020204" pitchFamily="66" charset="0"/>
              </a:rPr>
              <a:t>Examples</a:t>
            </a:r>
            <a:endParaRPr lang="en-US" sz="200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D9CDD9-72F3-D256-1A13-DE1BBF450C4E}"/>
              </a:ext>
            </a:extLst>
          </p:cNvPr>
          <p:cNvSpPr txBox="1"/>
          <p:nvPr/>
        </p:nvSpPr>
        <p:spPr>
          <a:xfrm>
            <a:off x="3404616" y="5383996"/>
            <a:ext cx="2825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-32(%</a:t>
            </a:r>
            <a:r>
              <a:rPr lang="en-US" sz="2400" dirty="0" err="1"/>
              <a:t>eax</a:t>
            </a:r>
            <a:r>
              <a:rPr lang="en-US" sz="2400" dirty="0"/>
              <a:t>, %</a:t>
            </a:r>
            <a:r>
              <a:rPr lang="en-US" sz="2400" dirty="0" err="1"/>
              <a:t>ebx</a:t>
            </a:r>
            <a:r>
              <a:rPr lang="en-US" sz="2400" dirty="0"/>
              <a:t>, 0x4)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201C3F-F6AE-495D-45EE-A1F1F5A556BA}"/>
              </a:ext>
            </a:extLst>
          </p:cNvPr>
          <p:cNvSpPr txBox="1"/>
          <p:nvPr/>
        </p:nvSpPr>
        <p:spPr>
          <a:xfrm>
            <a:off x="6846824" y="5398136"/>
            <a:ext cx="1829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(%</a:t>
            </a:r>
            <a:r>
              <a:rPr lang="en-US" sz="2400" dirty="0" err="1"/>
              <a:t>eax</a:t>
            </a:r>
            <a:r>
              <a:rPr lang="en-US" sz="2400" dirty="0"/>
              <a:t>, %</a:t>
            </a:r>
            <a:r>
              <a:rPr lang="en-US" sz="2400" dirty="0" err="1"/>
              <a:t>ebx</a:t>
            </a:r>
            <a:r>
              <a:rPr lang="en-US" sz="2400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0BB680-CEE6-F1B1-CD27-2C5C6F26B86E}"/>
              </a:ext>
            </a:extLst>
          </p:cNvPr>
          <p:cNvSpPr txBox="1"/>
          <p:nvPr/>
        </p:nvSpPr>
        <p:spPr>
          <a:xfrm>
            <a:off x="5744282" y="5859801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4(%</a:t>
            </a:r>
            <a:r>
              <a:rPr lang="en-US" sz="2400" dirty="0" err="1"/>
              <a:t>esp</a:t>
            </a:r>
            <a:r>
              <a:rPr lang="en-US" sz="2400" dirty="0"/>
              <a:t>)</a:t>
            </a:r>
          </a:p>
        </p:txBody>
      </p:sp>
      <p:sp>
        <p:nvSpPr>
          <p:cNvPr id="14" name="Explosion: 14 Points 13">
            <a:extLst>
              <a:ext uri="{FF2B5EF4-FFF2-40B4-BE49-F238E27FC236}">
                <a16:creationId xmlns:a16="http://schemas.microsoft.com/office/drawing/2014/main" id="{E49B4612-544B-27F4-1778-8C5F695FC2B3}"/>
              </a:ext>
            </a:extLst>
          </p:cNvPr>
          <p:cNvSpPr/>
          <p:nvPr/>
        </p:nvSpPr>
        <p:spPr>
          <a:xfrm>
            <a:off x="8829016" y="1016645"/>
            <a:ext cx="3291863" cy="2001520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Support for direct addressing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A6F4E-9FA3-116B-7E3B-B698C072B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291542-2308-FD38-5DEB-46A5B8D7B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Assembly code for computing a factorial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21ABD1-F208-B76C-5BCE-8D1646B40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390231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>
                <a:solidFill>
                  <a:srgbClr val="00F0F0"/>
                </a:solidFill>
                <a:latin typeface="Lucida Console" panose="020B0609040504020204" pitchFamily="49" charset="0"/>
              </a:rPr>
              <a:t>    </a:t>
            </a:r>
            <a:r>
              <a:rPr lang="en-IN" sz="2800" err="1">
                <a:solidFill>
                  <a:srgbClr val="002060"/>
                </a:solidFill>
                <a:latin typeface="Lucida Console" panose="020B0609040504020204" pitchFamily="49" charset="0"/>
              </a:rPr>
              <a:t>movl</a:t>
            </a: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    $</a:t>
            </a:r>
            <a:r>
              <a:rPr lang="en-IN" sz="2800">
                <a:solidFill>
                  <a:srgbClr val="FF70FF"/>
                </a:solidFill>
                <a:latin typeface="Lucida Console" panose="020B0609040504020204" pitchFamily="49" charset="0"/>
              </a:rPr>
              <a:t>1</a:t>
            </a: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, %</a:t>
            </a:r>
            <a:r>
              <a:rPr lang="en-IN" sz="2800" err="1">
                <a:solidFill>
                  <a:srgbClr val="002060"/>
                </a:solidFill>
                <a:latin typeface="Lucida Console" panose="020B0609040504020204" pitchFamily="49" charset="0"/>
              </a:rPr>
              <a:t>edx</a:t>
            </a:r>
            <a:endParaRPr lang="en-IN" sz="2800">
              <a:solidFill>
                <a:srgbClr val="002060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IN" sz="2800" err="1">
                <a:solidFill>
                  <a:srgbClr val="002060"/>
                </a:solidFill>
                <a:latin typeface="Lucida Console" panose="020B0609040504020204" pitchFamily="49" charset="0"/>
              </a:rPr>
              <a:t>movl</a:t>
            </a: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    $</a:t>
            </a:r>
            <a:r>
              <a:rPr lang="en-IN" sz="2800">
                <a:solidFill>
                  <a:srgbClr val="FF70FF"/>
                </a:solidFill>
                <a:latin typeface="Lucida Console" panose="020B0609040504020204" pitchFamily="49" charset="0"/>
              </a:rPr>
              <a:t>1</a:t>
            </a: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, %</a:t>
            </a:r>
            <a:r>
              <a:rPr lang="en-IN" sz="2800" err="1">
                <a:solidFill>
                  <a:srgbClr val="002060"/>
                </a:solidFill>
                <a:latin typeface="Lucida Console" panose="020B0609040504020204" pitchFamily="49" charset="0"/>
              </a:rPr>
              <a:t>eax</a:t>
            </a:r>
            <a:endParaRPr lang="en-IN" sz="2800">
              <a:solidFill>
                <a:srgbClr val="002060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IN" sz="2800">
                <a:solidFill>
                  <a:srgbClr val="C00000"/>
                </a:solidFill>
                <a:latin typeface="Lucida Console" panose="020B0609040504020204" pitchFamily="49" charset="0"/>
              </a:rPr>
              <a:t>.L2</a:t>
            </a: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:</a:t>
            </a:r>
          </a:p>
          <a:p>
            <a:pPr marL="0" indent="0">
              <a:buNone/>
            </a:pP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IN" sz="2800" err="1">
                <a:solidFill>
                  <a:srgbClr val="002060"/>
                </a:solidFill>
                <a:latin typeface="Lucida Console" panose="020B0609040504020204" pitchFamily="49" charset="0"/>
              </a:rPr>
              <a:t>imull</a:t>
            </a: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   %</a:t>
            </a:r>
            <a:r>
              <a:rPr lang="en-IN" sz="2800" err="1">
                <a:solidFill>
                  <a:srgbClr val="002060"/>
                </a:solidFill>
                <a:latin typeface="Lucida Console" panose="020B0609040504020204" pitchFamily="49" charset="0"/>
              </a:rPr>
              <a:t>eax</a:t>
            </a: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, %</a:t>
            </a:r>
            <a:r>
              <a:rPr lang="en-IN" sz="2800" err="1">
                <a:solidFill>
                  <a:srgbClr val="002060"/>
                </a:solidFill>
                <a:latin typeface="Lucida Console" panose="020B0609040504020204" pitchFamily="49" charset="0"/>
              </a:rPr>
              <a:t>edx</a:t>
            </a:r>
            <a:r>
              <a:rPr lang="en-IN" sz="2800">
                <a:solidFill>
                  <a:srgbClr val="00F0F0"/>
                </a:solidFill>
                <a:latin typeface="Lucida Console" panose="020B0609040504020204" pitchFamily="49" charset="0"/>
              </a:rPr>
              <a:t> </a:t>
            </a:r>
          </a:p>
          <a:p>
            <a:pPr marL="0" indent="0">
              <a:buNone/>
            </a:pP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IN" sz="2800" err="1">
                <a:solidFill>
                  <a:srgbClr val="002060"/>
                </a:solidFill>
                <a:latin typeface="Lucida Console" panose="020B0609040504020204" pitchFamily="49" charset="0"/>
              </a:rPr>
              <a:t>addl</a:t>
            </a: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    $</a:t>
            </a:r>
            <a:r>
              <a:rPr lang="en-IN" sz="2800">
                <a:solidFill>
                  <a:srgbClr val="FF70FF"/>
                </a:solidFill>
                <a:latin typeface="Lucida Console" panose="020B0609040504020204" pitchFamily="49" charset="0"/>
              </a:rPr>
              <a:t>1</a:t>
            </a: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, %</a:t>
            </a:r>
            <a:r>
              <a:rPr lang="en-IN" sz="2800" err="1">
                <a:solidFill>
                  <a:srgbClr val="002060"/>
                </a:solidFill>
                <a:latin typeface="Lucida Console" panose="020B0609040504020204" pitchFamily="49" charset="0"/>
              </a:rPr>
              <a:t>eax</a:t>
            </a:r>
            <a:endParaRPr lang="en-IN" sz="2800">
              <a:solidFill>
                <a:srgbClr val="002060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IN" sz="2800" err="1">
                <a:solidFill>
                  <a:srgbClr val="002060"/>
                </a:solidFill>
                <a:latin typeface="Lucida Console" panose="020B0609040504020204" pitchFamily="49" charset="0"/>
              </a:rPr>
              <a:t>cmpl</a:t>
            </a: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    $</a:t>
            </a:r>
            <a:r>
              <a:rPr lang="en-IN" sz="2800">
                <a:solidFill>
                  <a:srgbClr val="FF70FF"/>
                </a:solidFill>
                <a:latin typeface="Lucida Console" panose="020B0609040504020204" pitchFamily="49" charset="0"/>
              </a:rPr>
              <a:t>11</a:t>
            </a: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, %</a:t>
            </a:r>
            <a:r>
              <a:rPr lang="en-IN" sz="2800" err="1">
                <a:solidFill>
                  <a:srgbClr val="002060"/>
                </a:solidFill>
                <a:latin typeface="Lucida Console" panose="020B0609040504020204" pitchFamily="49" charset="0"/>
              </a:rPr>
              <a:t>eax</a:t>
            </a:r>
            <a:endParaRPr lang="en-IN" sz="2800">
              <a:solidFill>
                <a:srgbClr val="002060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IN" sz="2800" err="1">
                <a:solidFill>
                  <a:srgbClr val="002060"/>
                </a:solidFill>
                <a:latin typeface="Lucida Console" panose="020B0609040504020204" pitchFamily="49" charset="0"/>
              </a:rPr>
              <a:t>jne</a:t>
            </a: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IN" sz="2800">
                <a:solidFill>
                  <a:srgbClr val="C00000"/>
                </a:solidFill>
                <a:latin typeface="Lucida Console" panose="020B0609040504020204" pitchFamily="49" charset="0"/>
              </a:rPr>
              <a:t>.L2</a:t>
            </a:r>
            <a:endParaRPr lang="en-IN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C10704-7876-4753-009E-72DA0D0D8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FDCED90-8FE5-A05D-0D96-3D6FA6A5465E}"/>
              </a:ext>
            </a:extLst>
          </p:cNvPr>
          <p:cNvSpPr/>
          <p:nvPr/>
        </p:nvSpPr>
        <p:spPr>
          <a:xfrm>
            <a:off x="6173638" y="3457605"/>
            <a:ext cx="2514600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edx</a:t>
            </a:r>
            <a:r>
              <a:rPr lang="en-IN" sz="2000"/>
              <a:t> = </a:t>
            </a:r>
            <a:r>
              <a:rPr lang="en-IN" sz="2000" err="1"/>
              <a:t>edx</a:t>
            </a:r>
            <a:r>
              <a:rPr lang="en-IN" sz="2000"/>
              <a:t> * </a:t>
            </a:r>
            <a:r>
              <a:rPr lang="en-IN" sz="2000" err="1"/>
              <a:t>eax</a:t>
            </a:r>
            <a:endParaRPr lang="en-IN" sz="200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9A6D357-D276-627A-A4C9-6D3AB4F1A981}"/>
              </a:ext>
            </a:extLst>
          </p:cNvPr>
          <p:cNvSpPr/>
          <p:nvPr/>
        </p:nvSpPr>
        <p:spPr>
          <a:xfrm>
            <a:off x="6173638" y="3963688"/>
            <a:ext cx="2514600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eax</a:t>
            </a:r>
            <a:r>
              <a:rPr lang="en-IN" sz="2000"/>
              <a:t>++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E391062-8B11-B3B7-EFFC-072A19BA9AB7}"/>
              </a:ext>
            </a:extLst>
          </p:cNvPr>
          <p:cNvSpPr/>
          <p:nvPr/>
        </p:nvSpPr>
        <p:spPr>
          <a:xfrm>
            <a:off x="6173638" y="4469771"/>
            <a:ext cx="2514600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Exit condition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F995FB-4D44-13EB-A9FF-D789FF51C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865810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63871-AD92-FE37-9353-1B7C0AD96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046" y="202482"/>
            <a:ext cx="10515600" cy="1325563"/>
          </a:xfrm>
        </p:spPr>
        <p:txBody>
          <a:bodyPr/>
          <a:lstStyle/>
          <a:p>
            <a:r>
              <a:rPr lang="en-IN"/>
              <a:t>Brief Detour: Compiling and Linking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18E60-F041-6FBE-3667-5E21556F4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046" y="1550420"/>
            <a:ext cx="10515600" cy="986586"/>
          </a:xfrm>
        </p:spPr>
        <p:txBody>
          <a:bodyPr/>
          <a:lstStyle/>
          <a:p>
            <a:r>
              <a:rPr lang="en-IN"/>
              <a:t>Any large </a:t>
            </a:r>
            <a:r>
              <a:rPr lang="en-IN">
                <a:solidFill>
                  <a:srgbClr val="00B050"/>
                </a:solidFill>
              </a:rPr>
              <a:t>project</a:t>
            </a:r>
            <a:r>
              <a:rPr lang="en-IN"/>
              <a:t> comprises 100s of C/C++ files. </a:t>
            </a:r>
          </a:p>
          <a:p>
            <a:r>
              <a:rPr lang="en-IN"/>
              <a:t>How do we create a single </a:t>
            </a:r>
            <a:r>
              <a:rPr lang="en-IN">
                <a:solidFill>
                  <a:srgbClr val="0070C0"/>
                </a:solidFill>
              </a:rPr>
              <a:t>executable</a:t>
            </a:r>
            <a:r>
              <a:rPr lang="en-IN"/>
              <a:t> out of them?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33F78-6965-9155-C8E0-72D152D9A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C04B34-7F12-105A-F8B0-503008DEA69E}"/>
              </a:ext>
            </a:extLst>
          </p:cNvPr>
          <p:cNvSpPr/>
          <p:nvPr/>
        </p:nvSpPr>
        <p:spPr>
          <a:xfrm>
            <a:off x="1992702" y="3700792"/>
            <a:ext cx="1794294" cy="5607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x.c</a:t>
            </a:r>
            <a:endParaRPr lang="en-IN" sz="200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1E69743-647E-4F29-4860-A5695523A3BD}"/>
              </a:ext>
            </a:extLst>
          </p:cNvPr>
          <p:cNvSpPr/>
          <p:nvPr/>
        </p:nvSpPr>
        <p:spPr>
          <a:xfrm>
            <a:off x="1992702" y="4597939"/>
            <a:ext cx="1794294" cy="5607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y.c</a:t>
            </a:r>
            <a:endParaRPr lang="en-IN" sz="20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AFDA359-B090-2117-B537-1154C566BAFD}"/>
              </a:ext>
            </a:extLst>
          </p:cNvPr>
          <p:cNvSpPr/>
          <p:nvPr/>
        </p:nvSpPr>
        <p:spPr>
          <a:xfrm>
            <a:off x="1992702" y="5932158"/>
            <a:ext cx="1794294" cy="5607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z.c</a:t>
            </a:r>
            <a:endParaRPr lang="en-IN" sz="20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8AFE852-23B4-3F10-927B-E9DE01DF158F}"/>
              </a:ext>
            </a:extLst>
          </p:cNvPr>
          <p:cNvSpPr/>
          <p:nvPr/>
        </p:nvSpPr>
        <p:spPr>
          <a:xfrm>
            <a:off x="2286000" y="5482147"/>
            <a:ext cx="103517" cy="1035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592220-8CB4-114D-B5E7-50696F6D4ABB}"/>
              </a:ext>
            </a:extLst>
          </p:cNvPr>
          <p:cNvSpPr/>
          <p:nvPr/>
        </p:nvSpPr>
        <p:spPr>
          <a:xfrm>
            <a:off x="2835215" y="5487898"/>
            <a:ext cx="103517" cy="1035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0AF611D-6BFD-CE0D-077A-B0CA2936953F}"/>
              </a:ext>
            </a:extLst>
          </p:cNvPr>
          <p:cNvSpPr/>
          <p:nvPr/>
        </p:nvSpPr>
        <p:spPr>
          <a:xfrm>
            <a:off x="3332671" y="5482146"/>
            <a:ext cx="103517" cy="1035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C631AE2-136B-35E5-5CE0-7AE6CD47EB30}"/>
              </a:ext>
            </a:extLst>
          </p:cNvPr>
          <p:cNvSpPr/>
          <p:nvPr/>
        </p:nvSpPr>
        <p:spPr>
          <a:xfrm>
            <a:off x="2622430" y="2779547"/>
            <a:ext cx="3519577" cy="61556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tx1"/>
                </a:solidFill>
              </a:rPr>
              <a:t>The compiler can only look at one C file at a time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EA394DC-CF34-9BB4-356B-4222C1976077}"/>
              </a:ext>
            </a:extLst>
          </p:cNvPr>
          <p:cNvSpPr/>
          <p:nvPr/>
        </p:nvSpPr>
        <p:spPr>
          <a:xfrm>
            <a:off x="4063041" y="3867126"/>
            <a:ext cx="638354" cy="1725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53C8F2C-6CE5-8D43-B656-CAAF0E51C49A}"/>
              </a:ext>
            </a:extLst>
          </p:cNvPr>
          <p:cNvSpPr/>
          <p:nvPr/>
        </p:nvSpPr>
        <p:spPr>
          <a:xfrm>
            <a:off x="4063042" y="4792032"/>
            <a:ext cx="638354" cy="1725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FFA509E-7C40-7AFF-4D50-0EF28A9E4688}"/>
              </a:ext>
            </a:extLst>
          </p:cNvPr>
          <p:cNvSpPr/>
          <p:nvPr/>
        </p:nvSpPr>
        <p:spPr>
          <a:xfrm>
            <a:off x="4063042" y="6126251"/>
            <a:ext cx="638354" cy="1725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0D08834-18E3-44C2-5042-A66967438BEC}"/>
              </a:ext>
            </a:extLst>
          </p:cNvPr>
          <p:cNvSpPr/>
          <p:nvPr/>
        </p:nvSpPr>
        <p:spPr>
          <a:xfrm>
            <a:off x="5112588" y="3698695"/>
            <a:ext cx="1794294" cy="5607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x.o</a:t>
            </a:r>
            <a:endParaRPr lang="en-IN" sz="200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79D1482-759D-E994-7B3A-92397F66E769}"/>
              </a:ext>
            </a:extLst>
          </p:cNvPr>
          <p:cNvSpPr/>
          <p:nvPr/>
        </p:nvSpPr>
        <p:spPr>
          <a:xfrm>
            <a:off x="5112588" y="4597939"/>
            <a:ext cx="1794294" cy="5607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y.o</a:t>
            </a:r>
            <a:endParaRPr lang="en-IN" sz="200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83661FB-992D-A984-2579-8717D7FE8820}"/>
              </a:ext>
            </a:extLst>
          </p:cNvPr>
          <p:cNvSpPr/>
          <p:nvPr/>
        </p:nvSpPr>
        <p:spPr>
          <a:xfrm>
            <a:off x="5112588" y="5932157"/>
            <a:ext cx="1794294" cy="5607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z.o</a:t>
            </a:r>
            <a:endParaRPr lang="en-IN" sz="20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E5B3AD1-B563-0659-9D5F-DE2074D467F6}"/>
              </a:ext>
            </a:extLst>
          </p:cNvPr>
          <p:cNvSpPr/>
          <p:nvPr/>
        </p:nvSpPr>
        <p:spPr>
          <a:xfrm>
            <a:off x="5414513" y="5473461"/>
            <a:ext cx="103517" cy="1035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13AE077-83EA-F49B-D8A3-8D2DE3E84432}"/>
              </a:ext>
            </a:extLst>
          </p:cNvPr>
          <p:cNvSpPr/>
          <p:nvPr/>
        </p:nvSpPr>
        <p:spPr>
          <a:xfrm>
            <a:off x="5963728" y="5479212"/>
            <a:ext cx="103517" cy="1035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7246D1-F79E-ADFA-DD42-64D6C51FDF47}"/>
              </a:ext>
            </a:extLst>
          </p:cNvPr>
          <p:cNvSpPr/>
          <p:nvPr/>
        </p:nvSpPr>
        <p:spPr>
          <a:xfrm>
            <a:off x="6461184" y="5473460"/>
            <a:ext cx="103517" cy="1035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5FBDE4-27A9-0290-BA3A-D38B1E61C716}"/>
              </a:ext>
            </a:extLst>
          </p:cNvPr>
          <p:cNvSpPr txBox="1"/>
          <p:nvPr/>
        </p:nvSpPr>
        <p:spPr>
          <a:xfrm>
            <a:off x="3870883" y="3430288"/>
            <a:ext cx="11578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err="1"/>
              <a:t>gcc</a:t>
            </a:r>
            <a:r>
              <a:rPr lang="en-IN" sz="2000"/>
              <a:t> –c </a:t>
            </a:r>
            <a:r>
              <a:rPr lang="en-IN" sz="2000" err="1"/>
              <a:t>x.c</a:t>
            </a:r>
            <a:endParaRPr lang="en-IN" sz="200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8F1B701-DE2D-930D-D2EB-5AE5553B0650}"/>
              </a:ext>
            </a:extLst>
          </p:cNvPr>
          <p:cNvSpPr/>
          <p:nvPr/>
        </p:nvSpPr>
        <p:spPr>
          <a:xfrm rot="1355986">
            <a:off x="6959664" y="4307122"/>
            <a:ext cx="1867161" cy="13117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DC6053B1-2B77-8BE0-EE22-6FA16E2ADF44}"/>
              </a:ext>
            </a:extLst>
          </p:cNvPr>
          <p:cNvSpPr/>
          <p:nvPr/>
        </p:nvSpPr>
        <p:spPr>
          <a:xfrm>
            <a:off x="6959664" y="4812707"/>
            <a:ext cx="1774198" cy="15185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669803E2-76EB-7632-8BB1-559426BBC5E4}"/>
              </a:ext>
            </a:extLst>
          </p:cNvPr>
          <p:cNvSpPr/>
          <p:nvPr/>
        </p:nvSpPr>
        <p:spPr>
          <a:xfrm rot="19471119">
            <a:off x="6786845" y="5619236"/>
            <a:ext cx="2158502" cy="1220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2061659-1896-4732-CA66-2244DEAC5E10}"/>
              </a:ext>
            </a:extLst>
          </p:cNvPr>
          <p:cNvSpPr/>
          <p:nvPr/>
        </p:nvSpPr>
        <p:spPr>
          <a:xfrm>
            <a:off x="8780343" y="4543606"/>
            <a:ext cx="1828493" cy="68705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err="1"/>
              <a:t>a.out</a:t>
            </a:r>
            <a:endParaRPr lang="en-IN" sz="2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72E587-55CC-71E2-7971-225355B35C1C}"/>
              </a:ext>
            </a:extLst>
          </p:cNvPr>
          <p:cNvSpPr txBox="1"/>
          <p:nvPr/>
        </p:nvSpPr>
        <p:spPr>
          <a:xfrm>
            <a:off x="8825310" y="4974314"/>
            <a:ext cx="22724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IN" sz="2000"/>
          </a:p>
          <a:p>
            <a:pPr algn="l"/>
            <a:r>
              <a:rPr lang="en-IN" sz="2000"/>
              <a:t>The final executable</a:t>
            </a:r>
            <a:br>
              <a:rPr lang="en-IN" sz="2000"/>
            </a:br>
            <a:r>
              <a:rPr lang="en-IN" sz="2000"/>
              <a:t>that runs.</a:t>
            </a:r>
          </a:p>
        </p:txBody>
      </p:sp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21D16932-C712-24D9-878C-556453FC5D67}"/>
              </a:ext>
            </a:extLst>
          </p:cNvPr>
          <p:cNvSpPr/>
          <p:nvPr/>
        </p:nvSpPr>
        <p:spPr>
          <a:xfrm>
            <a:off x="7341079" y="2609139"/>
            <a:ext cx="3267757" cy="925505"/>
          </a:xfrm>
          <a:prstGeom prst="wedgeRoundRectCallout">
            <a:avLst>
              <a:gd name="adj1" fmla="val -82888"/>
              <a:gd name="adj2" fmla="val 6569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Machine-code versions of the code in the .c file. Cannot run.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99102C-60E9-868A-F1D1-FFD922E405F3}"/>
              </a:ext>
            </a:extLst>
          </p:cNvPr>
          <p:cNvSpPr/>
          <p:nvPr/>
        </p:nvSpPr>
        <p:spPr>
          <a:xfrm>
            <a:off x="7485826" y="6001763"/>
            <a:ext cx="1777901" cy="58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Linking</a:t>
            </a:r>
          </a:p>
          <a:p>
            <a:pPr algn="ctr"/>
            <a:r>
              <a:rPr lang="en-IN" sz="2000"/>
              <a:t>Command: </a:t>
            </a:r>
            <a:r>
              <a:rPr lang="en-IN" sz="2000" err="1"/>
              <a:t>ld</a:t>
            </a:r>
            <a:endParaRPr lang="en-IN" sz="200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8824F0F-D216-F59C-22DB-E79FD155C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402132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E81E-035D-21BB-5D8E-5296B492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of a Modern Multicore Chip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B1A3BC-1522-59F2-CEA0-95ED495D0911}"/>
              </a:ext>
            </a:extLst>
          </p:cNvPr>
          <p:cNvSpPr/>
          <p:nvPr/>
        </p:nvSpPr>
        <p:spPr>
          <a:xfrm>
            <a:off x="2113280" y="1859915"/>
            <a:ext cx="5374640" cy="27635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B32E9-3D15-8199-4658-DE0C8329E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352" y="1859915"/>
            <a:ext cx="1118886" cy="11188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6D52BF-10C2-AA3E-96F4-BD3E0F62E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049" y="1859915"/>
            <a:ext cx="1118886" cy="1118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7A7442-8FC5-448D-EBFC-A21EBEA82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746" y="1859915"/>
            <a:ext cx="1118886" cy="11188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0D559F-E3C4-B0D6-8B4D-FBAC760A7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3976" y="1859915"/>
            <a:ext cx="1118886" cy="1118886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FAE1347-5E79-12B5-0191-65E52AE87616}"/>
              </a:ext>
            </a:extLst>
          </p:cNvPr>
          <p:cNvSpPr/>
          <p:nvPr/>
        </p:nvSpPr>
        <p:spPr>
          <a:xfrm>
            <a:off x="2536335" y="3414395"/>
            <a:ext cx="4498822" cy="8737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/>
              <a:t>Caches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A24010-5855-9C47-A955-7C079E86C967}"/>
              </a:ext>
            </a:extLst>
          </p:cNvPr>
          <p:cNvSpPr/>
          <p:nvPr/>
        </p:nvSpPr>
        <p:spPr>
          <a:xfrm>
            <a:off x="1011306" y="5455269"/>
            <a:ext cx="7548880" cy="1118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Main memory</a:t>
            </a: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E497EA26-2D1B-B745-A8DF-71468182F0CF}"/>
              </a:ext>
            </a:extLst>
          </p:cNvPr>
          <p:cNvSpPr/>
          <p:nvPr/>
        </p:nvSpPr>
        <p:spPr>
          <a:xfrm rot="5400000">
            <a:off x="4221480" y="4435475"/>
            <a:ext cx="1310640" cy="101600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15104B-467A-E77F-BCDA-53BA06CD6778}"/>
              </a:ext>
            </a:extLst>
          </p:cNvPr>
          <p:cNvSpPr txBox="1"/>
          <p:nvPr/>
        </p:nvSpPr>
        <p:spPr>
          <a:xfrm>
            <a:off x="7822406" y="2077184"/>
            <a:ext cx="404181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4-64 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Hierarchy of caches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1</a:t>
            </a:r>
            <a:r>
              <a:rPr lang="en-US" sz="2000" baseline="30000"/>
              <a:t>st</a:t>
            </a:r>
            <a:r>
              <a:rPr lang="en-US" sz="2000"/>
              <a:t>  level: </a:t>
            </a:r>
            <a:r>
              <a:rPr lang="en-US" sz="2000" err="1"/>
              <a:t>i</a:t>
            </a:r>
            <a:r>
              <a:rPr lang="en-US" sz="2000"/>
              <a:t>-cache and d-cache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2</a:t>
            </a:r>
            <a:r>
              <a:rPr lang="en-US" sz="2000" baseline="30000"/>
              <a:t>nd</a:t>
            </a:r>
            <a:r>
              <a:rPr lang="en-US" sz="2000"/>
              <a:t>  level: L2 cache (MBs)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3</a:t>
            </a:r>
            <a:r>
              <a:rPr lang="en-US" sz="2000" baseline="30000"/>
              <a:t>rd</a:t>
            </a:r>
            <a:r>
              <a:rPr lang="en-US" sz="2000"/>
              <a:t>  level: L3 cache (MBs)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Off-chip main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6969F12-DEB7-9C46-CC5D-100D488A0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BCDCAA9-8BD9-093A-018F-03D518447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049770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BAE6F-3568-5888-F677-ED0EE7393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does a .o file contain?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8D2BE-0D99-F810-52EC-C1EEBFB9A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>
                <a:solidFill>
                  <a:srgbClr val="C00000"/>
                </a:solidFill>
              </a:rPr>
              <a:t>Sections</a:t>
            </a:r>
            <a:r>
              <a:rPr lang="en-IN"/>
              <a:t> (</a:t>
            </a:r>
            <a:r>
              <a:rPr lang="en-IN" i="1" err="1"/>
              <a:t>objdump</a:t>
            </a:r>
            <a:r>
              <a:rPr lang="en-IN"/>
              <a:t> -x &lt;</a:t>
            </a:r>
            <a:r>
              <a:rPr lang="en-IN" err="1"/>
              <a:t>file.o</a:t>
            </a:r>
            <a:r>
              <a:rPr lang="en-IN"/>
              <a:t>&gt;)</a:t>
            </a:r>
          </a:p>
          <a:p>
            <a:pPr lvl="1"/>
            <a:r>
              <a:rPr lang="en-IN"/>
              <a:t>.text (the machine instructions for the C code)</a:t>
            </a:r>
          </a:p>
          <a:p>
            <a:pPr lvl="1"/>
            <a:r>
              <a:rPr lang="en-IN"/>
              <a:t>.data (initialized data)</a:t>
            </a:r>
          </a:p>
          <a:p>
            <a:pPr lvl="1"/>
            <a:r>
              <a:rPr lang="en-IN"/>
              <a:t>.</a:t>
            </a:r>
            <a:r>
              <a:rPr lang="en-IN" err="1"/>
              <a:t>bss</a:t>
            </a:r>
            <a:r>
              <a:rPr lang="en-IN"/>
              <a:t> (uninitialized data)</a:t>
            </a:r>
          </a:p>
          <a:p>
            <a:pPr lvl="1"/>
            <a:r>
              <a:rPr lang="en-IN"/>
              <a:t>.</a:t>
            </a:r>
            <a:r>
              <a:rPr lang="en-IN" err="1"/>
              <a:t>rodata</a:t>
            </a:r>
            <a:r>
              <a:rPr lang="en-IN"/>
              <a:t> (read-only data)</a:t>
            </a:r>
          </a:p>
          <a:p>
            <a:pPr lvl="1"/>
            <a:r>
              <a:rPr lang="en-IN"/>
              <a:t>.comment</a:t>
            </a:r>
          </a:p>
          <a:p>
            <a:r>
              <a:rPr lang="en-IN"/>
              <a:t>The </a:t>
            </a:r>
            <a:r>
              <a:rPr lang="en-IN">
                <a:solidFill>
                  <a:srgbClr val="FF0000"/>
                </a:solidFill>
              </a:rPr>
              <a:t>symbol</a:t>
            </a:r>
            <a:r>
              <a:rPr lang="en-IN"/>
              <a:t> table  (</a:t>
            </a:r>
            <a:r>
              <a:rPr lang="en-IN" i="1" err="1"/>
              <a:t>objdump</a:t>
            </a:r>
            <a:r>
              <a:rPr lang="en-IN"/>
              <a:t> --</a:t>
            </a:r>
            <a:r>
              <a:rPr lang="en-IN" err="1"/>
              <a:t>syms</a:t>
            </a:r>
            <a:r>
              <a:rPr lang="en-IN"/>
              <a:t> &lt;</a:t>
            </a:r>
            <a:r>
              <a:rPr lang="en-IN" err="1"/>
              <a:t>file.o</a:t>
            </a:r>
            <a:r>
              <a:rPr lang="en-IN"/>
              <a:t>&gt;)</a:t>
            </a:r>
          </a:p>
          <a:p>
            <a:pPr lvl="1"/>
            <a:r>
              <a:rPr lang="en-IN"/>
              <a:t>The list of all the symbols that are used (both </a:t>
            </a:r>
            <a:r>
              <a:rPr lang="en-IN">
                <a:solidFill>
                  <a:srgbClr val="FF0000"/>
                </a:solidFill>
              </a:rPr>
              <a:t>defined</a:t>
            </a:r>
            <a:r>
              <a:rPr lang="en-IN"/>
              <a:t> and </a:t>
            </a:r>
            <a:r>
              <a:rPr lang="en-IN">
                <a:solidFill>
                  <a:srgbClr val="7030A0"/>
                </a:solidFill>
              </a:rPr>
              <a:t>undefined</a:t>
            </a:r>
            <a:r>
              <a:rPr lang="en-IN"/>
              <a:t>)</a:t>
            </a:r>
          </a:p>
          <a:p>
            <a:r>
              <a:rPr lang="en-IN"/>
              <a:t>The </a:t>
            </a:r>
            <a:r>
              <a:rPr lang="en-IN">
                <a:solidFill>
                  <a:srgbClr val="7030A0"/>
                </a:solidFill>
              </a:rPr>
              <a:t>relocation</a:t>
            </a:r>
            <a:r>
              <a:rPr lang="en-IN"/>
              <a:t> table (</a:t>
            </a:r>
            <a:r>
              <a:rPr lang="en-IN" i="1" err="1"/>
              <a:t>objdump</a:t>
            </a:r>
            <a:r>
              <a:rPr lang="en-IN"/>
              <a:t> --</a:t>
            </a:r>
            <a:r>
              <a:rPr lang="en-IN" err="1"/>
              <a:t>reloc</a:t>
            </a:r>
            <a:r>
              <a:rPr lang="en-IN"/>
              <a:t> &lt;</a:t>
            </a:r>
            <a:r>
              <a:rPr lang="en-IN" err="1"/>
              <a:t>file.o</a:t>
            </a:r>
            <a:r>
              <a:rPr lang="en-IN"/>
              <a:t>&gt;)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00B050"/>
                </a:solidFill>
              </a:rPr>
              <a:t>symbols</a:t>
            </a:r>
            <a:r>
              <a:rPr lang="en-IN"/>
              <a:t> that need to be resolved at link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ABD39-A730-0E1C-6FA9-61CB94A1D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11777-C602-E7D7-D391-5E3DC3605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038005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C96FC-B91B-3D2E-2C0B-FC9C75365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568" y="88143"/>
            <a:ext cx="10515600" cy="1325563"/>
          </a:xfrm>
        </p:spPr>
        <p:txBody>
          <a:bodyPr/>
          <a:lstStyle/>
          <a:p>
            <a:r>
              <a:rPr lang="en-IN" dirty="0"/>
              <a:t>How are developers supposed to collaborate?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461BF-C583-F431-FB71-5FCDC4445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E967113-2724-9639-AD7C-BDECAA26D4EB}"/>
              </a:ext>
            </a:extLst>
          </p:cNvPr>
          <p:cNvSpPr/>
          <p:nvPr/>
        </p:nvSpPr>
        <p:spPr>
          <a:xfrm>
            <a:off x="2176963" y="1486184"/>
            <a:ext cx="2777705" cy="1449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Defines the factorial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7AA76-CDD7-C5BB-603A-D05C6BE6827C}"/>
              </a:ext>
            </a:extLst>
          </p:cNvPr>
          <p:cNvSpPr txBox="1"/>
          <p:nvPr/>
        </p:nvSpPr>
        <p:spPr>
          <a:xfrm>
            <a:off x="2939554" y="2935422"/>
            <a:ext cx="1252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err="1"/>
              <a:t>factorial.c</a:t>
            </a:r>
            <a:endParaRPr lang="en-IN" sz="20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BCE1B92-946D-5F74-79D9-F77EF424FCF9}"/>
              </a:ext>
            </a:extLst>
          </p:cNvPr>
          <p:cNvSpPr/>
          <p:nvPr/>
        </p:nvSpPr>
        <p:spPr>
          <a:xfrm>
            <a:off x="6478669" y="1486184"/>
            <a:ext cx="2777705" cy="1449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Uses the factorial function defined in </a:t>
            </a:r>
            <a:r>
              <a:rPr lang="en-IN" sz="2000" dirty="0" err="1"/>
              <a:t>factorial.c</a:t>
            </a:r>
            <a:endParaRPr lang="en-IN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977E8D-B2AA-41A7-013F-6648E7B251C0}"/>
              </a:ext>
            </a:extLst>
          </p:cNvPr>
          <p:cNvSpPr txBox="1"/>
          <p:nvPr/>
        </p:nvSpPr>
        <p:spPr>
          <a:xfrm>
            <a:off x="7241260" y="2935422"/>
            <a:ext cx="832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err="1"/>
              <a:t>prog.c</a:t>
            </a:r>
            <a:endParaRPr lang="en-IN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A15041-FF22-6F0B-F562-FD6AFB1C2208}"/>
              </a:ext>
            </a:extLst>
          </p:cNvPr>
          <p:cNvSpPr txBox="1"/>
          <p:nvPr/>
        </p:nvSpPr>
        <p:spPr>
          <a:xfrm>
            <a:off x="1100558" y="3575734"/>
            <a:ext cx="9347815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400"/>
              <a:t>How will this </a:t>
            </a:r>
            <a:r>
              <a:rPr lang="en-IN" sz="2400">
                <a:solidFill>
                  <a:srgbClr val="C00000"/>
                </a:solidFill>
              </a:rPr>
              <a:t>happen</a:t>
            </a:r>
            <a:r>
              <a:rPr lang="en-IN" sz="2400"/>
              <a:t>?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>
                <a:solidFill>
                  <a:srgbClr val="FF0000"/>
                </a:solidFill>
              </a:rPr>
              <a:t>Compilers</a:t>
            </a:r>
            <a:r>
              <a:rPr lang="en-IN" sz="2400"/>
              <a:t> take a look at each C file individually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/>
              <a:t>When the compiler is trying to </a:t>
            </a:r>
            <a:r>
              <a:rPr lang="en-IN" sz="2400">
                <a:solidFill>
                  <a:srgbClr val="00B050"/>
                </a:solidFill>
              </a:rPr>
              <a:t>convert</a:t>
            </a:r>
            <a:r>
              <a:rPr lang="en-IN" sz="2400"/>
              <a:t> </a:t>
            </a:r>
            <a:r>
              <a:rPr lang="en-IN" sz="2400" err="1"/>
              <a:t>prog.c</a:t>
            </a:r>
            <a:r>
              <a:rPr lang="en-IN" sz="2400"/>
              <a:t> to </a:t>
            </a:r>
            <a:r>
              <a:rPr lang="en-IN" sz="2400" err="1"/>
              <a:t>prog.o</a:t>
            </a:r>
            <a:r>
              <a:rPr lang="en-IN" sz="2400"/>
              <a:t>, it needs some </a:t>
            </a:r>
            <a:br>
              <a:rPr lang="en-IN" sz="2400"/>
            </a:br>
            <a:r>
              <a:rPr lang="en-IN" sz="2400"/>
              <a:t>information about the factorial function.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5F73673C-82BD-7186-C4A8-9854D6E30D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199" y="5290349"/>
            <a:ext cx="619832" cy="6198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91F487-FF60-D50C-D10D-73C2B223CB92}"/>
              </a:ext>
            </a:extLst>
          </p:cNvPr>
          <p:cNvSpPr txBox="1"/>
          <p:nvPr/>
        </p:nvSpPr>
        <p:spPr>
          <a:xfrm>
            <a:off x="1949528" y="5969655"/>
            <a:ext cx="1742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0B050"/>
                </a:solidFill>
                <a:latin typeface="Comic Sans MS" panose="030F0702030302020204" pitchFamily="66" charset="0"/>
              </a:rPr>
              <a:t>Answer: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399651-56AC-1B0E-2A4C-D48F9C40855B}"/>
              </a:ext>
            </a:extLst>
          </p:cNvPr>
          <p:cNvSpPr txBox="1"/>
          <p:nvPr/>
        </p:nvSpPr>
        <p:spPr>
          <a:xfrm>
            <a:off x="2993147" y="5348137"/>
            <a:ext cx="607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/>
              <a:t>What is the signature of the factorial function?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388E3D-E722-B092-9E14-7DEECB68E015}"/>
              </a:ext>
            </a:extLst>
          </p:cNvPr>
          <p:cNvSpPr txBox="1"/>
          <p:nvPr/>
        </p:nvSpPr>
        <p:spPr>
          <a:xfrm>
            <a:off x="3446943" y="6000432"/>
            <a:ext cx="7307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 dirty="0">
                <a:solidFill>
                  <a:srgbClr val="0070C0"/>
                </a:solidFill>
              </a:rPr>
              <a:t>int </a:t>
            </a:r>
            <a:r>
              <a:rPr lang="en-IN" sz="2000" dirty="0">
                <a:solidFill>
                  <a:srgbClr val="0070C0"/>
                </a:solidFill>
                <a:latin typeface="Comic Sans MS" panose="030F0702030302020204" pitchFamily="66" charset="0"/>
              </a:rPr>
              <a:t>factorial</a:t>
            </a:r>
            <a:r>
              <a:rPr lang="en-IN" sz="2400" dirty="0">
                <a:solidFill>
                  <a:srgbClr val="0070C0"/>
                </a:solidFill>
              </a:rPr>
              <a:t> (int)</a:t>
            </a:r>
            <a:r>
              <a:rPr lang="en-IN" sz="2400" dirty="0"/>
              <a:t>. Arguments and type of the </a:t>
            </a:r>
            <a:r>
              <a:rPr lang="en-IN" sz="2400" dirty="0">
                <a:solidFill>
                  <a:srgbClr val="FF0000"/>
                </a:solidFill>
              </a:rPr>
              <a:t>return</a:t>
            </a:r>
            <a:r>
              <a:rPr lang="en-IN" sz="2400" dirty="0"/>
              <a:t> </a:t>
            </a:r>
            <a:r>
              <a:rPr lang="en-IN" sz="2400" dirty="0">
                <a:solidFill>
                  <a:srgbClr val="0070C0"/>
                </a:solidFill>
              </a:rPr>
              <a:t>value</a:t>
            </a:r>
            <a:endParaRPr lang="en-IN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617646-492C-C8AF-8046-F4B74E49C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04581" y="6493510"/>
            <a:ext cx="4114800" cy="365125"/>
          </a:xfrm>
        </p:spPr>
        <p:txBody>
          <a:bodyPr/>
          <a:lstStyle/>
          <a:p>
            <a:r>
              <a:rPr lang="en-US" dirty="0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4124448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C912F-7046-C234-3326-55E48B327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72" y="214408"/>
            <a:ext cx="10515600" cy="1325563"/>
          </a:xfrm>
        </p:spPr>
        <p:txBody>
          <a:bodyPr/>
          <a:lstStyle/>
          <a:p>
            <a:r>
              <a:rPr lang="en-IN"/>
              <a:t>A few follow-up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7165C-B82C-1DE1-DA58-D23F6C434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2" y="1641571"/>
            <a:ext cx="10515600" cy="469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/>
              <a:t>Where does </a:t>
            </a:r>
            <a:r>
              <a:rPr lang="en-IN" sz="2400" err="1"/>
              <a:t>prog.c</a:t>
            </a:r>
            <a:r>
              <a:rPr lang="en-IN" sz="2400"/>
              <a:t> get the </a:t>
            </a:r>
            <a:r>
              <a:rPr lang="en-IN" sz="2400">
                <a:solidFill>
                  <a:srgbClr val="00B050"/>
                </a:solidFill>
              </a:rPr>
              <a:t>signature</a:t>
            </a:r>
            <a:r>
              <a:rPr lang="en-IN" sz="2400"/>
              <a:t> of the </a:t>
            </a:r>
            <a:r>
              <a:rPr lang="en-IN" sz="2400">
                <a:solidFill>
                  <a:srgbClr val="C00000"/>
                </a:solidFill>
              </a:rPr>
              <a:t>factorial</a:t>
            </a:r>
            <a:r>
              <a:rPr lang="en-IN" sz="2400"/>
              <a:t> function from?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3C66B6-ACD3-A286-619B-16EDD5D1F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1139A5-D34C-D33E-9951-1E6D5418B9B2}"/>
              </a:ext>
            </a:extLst>
          </p:cNvPr>
          <p:cNvSpPr/>
          <p:nvPr/>
        </p:nvSpPr>
        <p:spPr>
          <a:xfrm>
            <a:off x="303364" y="2443561"/>
            <a:ext cx="1654834" cy="469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Bad way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1B6251-0F55-834A-2442-C19534B7BCB2}"/>
              </a:ext>
            </a:extLst>
          </p:cNvPr>
          <p:cNvSpPr txBox="1"/>
          <p:nvPr/>
        </p:nvSpPr>
        <p:spPr>
          <a:xfrm>
            <a:off x="2104847" y="2465342"/>
            <a:ext cx="58897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>
                <a:solidFill>
                  <a:srgbClr val="00B050"/>
                </a:solidFill>
              </a:rPr>
              <a:t>Define</a:t>
            </a:r>
            <a:r>
              <a:rPr lang="en-IN" sz="2400"/>
              <a:t> it in </a:t>
            </a:r>
            <a:r>
              <a:rPr lang="en-IN" sz="2400" err="1"/>
              <a:t>prog.c</a:t>
            </a:r>
            <a:r>
              <a:rPr lang="en-IN" sz="2400"/>
              <a:t> before the </a:t>
            </a:r>
            <a:r>
              <a:rPr lang="en-IN" sz="2400">
                <a:solidFill>
                  <a:srgbClr val="002060"/>
                </a:solidFill>
              </a:rPr>
              <a:t>function</a:t>
            </a:r>
            <a:r>
              <a:rPr lang="en-IN" sz="2400"/>
              <a:t> is used.</a:t>
            </a:r>
          </a:p>
          <a:p>
            <a:pPr algn="l"/>
            <a:r>
              <a:rPr lang="en-IN" sz="2400" i="1"/>
              <a:t>extern int factorial (int)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A1DE68B-D697-3231-2BF5-5FC4FDF700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323" y="3356053"/>
            <a:ext cx="485524" cy="4855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FA5FA7-62D7-D481-13D2-93DE68A814D0}"/>
              </a:ext>
            </a:extLst>
          </p:cNvPr>
          <p:cNvSpPr txBox="1"/>
          <p:nvPr/>
        </p:nvSpPr>
        <p:spPr>
          <a:xfrm>
            <a:off x="2104847" y="3356053"/>
            <a:ext cx="95892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>
                <a:solidFill>
                  <a:srgbClr val="002060"/>
                </a:solidFill>
              </a:rPr>
              <a:t>We cannot change the signature later. This will clutter the C code.</a:t>
            </a:r>
            <a:br>
              <a:rPr lang="en-IN" sz="2400">
                <a:solidFill>
                  <a:srgbClr val="002060"/>
                </a:solidFill>
              </a:rPr>
            </a:br>
            <a:r>
              <a:rPr lang="en-IN" sz="2400">
                <a:solidFill>
                  <a:srgbClr val="002060"/>
                </a:solidFill>
              </a:rPr>
              <a:t>If many C files are using this function, then there is a lot of code replication.</a:t>
            </a:r>
            <a:endParaRPr lang="en-IN" sz="2400" i="1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5D9FE5-5711-29C1-BD19-811F0929FF09}"/>
              </a:ext>
            </a:extLst>
          </p:cNvPr>
          <p:cNvSpPr/>
          <p:nvPr/>
        </p:nvSpPr>
        <p:spPr>
          <a:xfrm>
            <a:off x="303364" y="4523207"/>
            <a:ext cx="1654834" cy="469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Good way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A051F1-235B-C66E-FFD2-F7DFD84A1F3A}"/>
              </a:ext>
            </a:extLst>
          </p:cNvPr>
          <p:cNvSpPr txBox="1"/>
          <p:nvPr/>
        </p:nvSpPr>
        <p:spPr>
          <a:xfrm>
            <a:off x="2188236" y="4523207"/>
            <a:ext cx="6069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>
                <a:solidFill>
                  <a:srgbClr val="00B050"/>
                </a:solidFill>
              </a:rPr>
              <a:t>Define</a:t>
            </a:r>
            <a:r>
              <a:rPr lang="en-IN" sz="2400"/>
              <a:t> the signature in a header file: </a:t>
            </a:r>
            <a:r>
              <a:rPr lang="en-IN" sz="2400" i="1" err="1"/>
              <a:t>factorial.h</a:t>
            </a:r>
            <a:endParaRPr lang="en-IN" sz="2400" i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D4CF12-3D59-D81A-4266-3C8E57C412B7}"/>
              </a:ext>
            </a:extLst>
          </p:cNvPr>
          <p:cNvSpPr txBox="1"/>
          <p:nvPr/>
        </p:nvSpPr>
        <p:spPr>
          <a:xfrm>
            <a:off x="2104847" y="4973759"/>
            <a:ext cx="949407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/>
              <a:t>Just include </a:t>
            </a:r>
            <a:r>
              <a:rPr lang="en-IN" sz="2400" err="1"/>
              <a:t>factorial.h</a:t>
            </a:r>
            <a:r>
              <a:rPr lang="en-IN" sz="2400"/>
              <a:t> to get the </a:t>
            </a:r>
            <a:r>
              <a:rPr lang="en-IN" sz="2400">
                <a:solidFill>
                  <a:srgbClr val="C00000"/>
                </a:solidFill>
              </a:rPr>
              <a:t>signature</a:t>
            </a:r>
            <a:r>
              <a:rPr lang="en-IN" sz="2400"/>
              <a:t>: #include &lt;</a:t>
            </a:r>
            <a:r>
              <a:rPr lang="en-IN" sz="2400" err="1"/>
              <a:t>factorial.h</a:t>
            </a:r>
            <a:r>
              <a:rPr lang="en-IN" sz="2400"/>
              <a:t>&gt;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/>
              <a:t>The pre-processor simply </a:t>
            </a:r>
            <a:r>
              <a:rPr lang="en-IN" sz="2400">
                <a:solidFill>
                  <a:srgbClr val="7030A0"/>
                </a:solidFill>
              </a:rPr>
              <a:t>copy-pastes</a:t>
            </a:r>
            <a:r>
              <a:rPr lang="en-IN" sz="2400"/>
              <a:t> the contents of the </a:t>
            </a:r>
            <a:r>
              <a:rPr lang="en-IN" sz="2400">
                <a:solidFill>
                  <a:srgbClr val="C00000"/>
                </a:solidFill>
              </a:rPr>
              <a:t>header</a:t>
            </a:r>
            <a:r>
              <a:rPr lang="en-IN" sz="2400"/>
              <a:t> file to </a:t>
            </a:r>
            <a:br>
              <a:rPr lang="en-IN" sz="2400"/>
            </a:br>
            <a:r>
              <a:rPr lang="en-IN" sz="2400"/>
              <a:t>the </a:t>
            </a:r>
            <a:r>
              <a:rPr lang="en-IN" sz="2400">
                <a:solidFill>
                  <a:srgbClr val="7030A0"/>
                </a:solidFill>
              </a:rPr>
              <a:t>relevant</a:t>
            </a:r>
            <a:r>
              <a:rPr lang="en-IN" sz="2400"/>
              <a:t> place in the C file.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/>
              <a:t>Great idea for quickly </a:t>
            </a:r>
            <a:r>
              <a:rPr lang="en-IN" sz="2400">
                <a:solidFill>
                  <a:srgbClr val="00B050"/>
                </a:solidFill>
              </a:rPr>
              <a:t>exporting</a:t>
            </a:r>
            <a:r>
              <a:rPr lang="en-IN" sz="2400"/>
              <a:t> </a:t>
            </a:r>
            <a:r>
              <a:rPr lang="en-IN" sz="2400">
                <a:solidFill>
                  <a:srgbClr val="002060"/>
                </a:solidFill>
              </a:rPr>
              <a:t>signatures</a:t>
            </a:r>
            <a:r>
              <a:rPr lang="en-IN" sz="2400"/>
              <a:t> to any C file that is</a:t>
            </a:r>
            <a:br>
              <a:rPr lang="en-IN" sz="2400"/>
            </a:br>
            <a:r>
              <a:rPr lang="en-IN" sz="2400"/>
              <a:t>interesting in using functions defined in </a:t>
            </a:r>
            <a:r>
              <a:rPr lang="en-IN" sz="2400">
                <a:solidFill>
                  <a:srgbClr val="7030A0"/>
                </a:solidFill>
              </a:rPr>
              <a:t>another</a:t>
            </a:r>
            <a:r>
              <a:rPr lang="en-IN" sz="2400"/>
              <a:t> C file. 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14982DF-B2BC-83A4-49E8-F7ECC064B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814476" y="6492875"/>
            <a:ext cx="4114800" cy="365125"/>
          </a:xfrm>
        </p:spPr>
        <p:txBody>
          <a:bodyPr/>
          <a:lstStyle/>
          <a:p>
            <a:r>
              <a:rPr lang="en-US" dirty="0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9875223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29C58-4EFB-376A-D062-2FC65B104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13" y="-43701"/>
            <a:ext cx="10515600" cy="1325563"/>
          </a:xfrm>
        </p:spPr>
        <p:txBody>
          <a:bodyPr/>
          <a:lstStyle/>
          <a:p>
            <a:r>
              <a:rPr lang="en-IN"/>
              <a:t>New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08ACD-1E33-57BD-8993-54B9CC235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47730"/>
            <a:ext cx="10515600" cy="2704919"/>
          </a:xfrm>
        </p:spPr>
        <p:txBody>
          <a:bodyPr>
            <a:normAutofit lnSpcReduction="10000"/>
          </a:bodyPr>
          <a:lstStyle/>
          <a:p>
            <a:r>
              <a:rPr lang="en-IN"/>
              <a:t>What is the </a:t>
            </a:r>
            <a:r>
              <a:rPr lang="en-IN">
                <a:solidFill>
                  <a:srgbClr val="7030A0"/>
                </a:solidFill>
              </a:rPr>
              <a:t>address</a:t>
            </a:r>
            <a:r>
              <a:rPr lang="en-IN"/>
              <a:t> of the </a:t>
            </a:r>
            <a:r>
              <a:rPr lang="en-IN">
                <a:solidFill>
                  <a:srgbClr val="00B050"/>
                </a:solidFill>
              </a:rPr>
              <a:t>factorial</a:t>
            </a:r>
            <a:r>
              <a:rPr lang="en-IN"/>
              <a:t> function in </a:t>
            </a:r>
            <a:r>
              <a:rPr lang="en-IN" err="1"/>
              <a:t>prog.o</a:t>
            </a:r>
            <a:r>
              <a:rPr lang="en-IN"/>
              <a:t>? </a:t>
            </a:r>
          </a:p>
          <a:p>
            <a:pPr lvl="1"/>
            <a:r>
              <a:rPr lang="en-IN"/>
              <a:t>It is </a:t>
            </a:r>
            <a:r>
              <a:rPr lang="en-IN">
                <a:solidFill>
                  <a:srgbClr val="FF0000"/>
                </a:solidFill>
              </a:rPr>
              <a:t>unresolved</a:t>
            </a:r>
            <a:r>
              <a:rPr lang="en-IN"/>
              <a:t>.</a:t>
            </a:r>
          </a:p>
          <a:p>
            <a:pPr lvl="1"/>
            <a:r>
              <a:rPr lang="en-IN"/>
              <a:t>There is an entry in the </a:t>
            </a:r>
            <a:r>
              <a:rPr lang="en-IN">
                <a:solidFill>
                  <a:srgbClr val="FF0000"/>
                </a:solidFill>
              </a:rPr>
              <a:t>relocation table </a:t>
            </a:r>
            <a:r>
              <a:rPr lang="en-IN"/>
              <a:t>(in the .o file) that says that the symbol “factorial” is </a:t>
            </a:r>
            <a:r>
              <a:rPr lang="en-IN">
                <a:solidFill>
                  <a:srgbClr val="7030A0"/>
                </a:solidFill>
              </a:rPr>
              <a:t>undefined</a:t>
            </a:r>
            <a:r>
              <a:rPr lang="en-IN"/>
              <a:t>.</a:t>
            </a:r>
          </a:p>
          <a:p>
            <a:r>
              <a:rPr lang="en-IN"/>
              <a:t>At link time, the symbol is </a:t>
            </a:r>
            <a:r>
              <a:rPr lang="en-IN">
                <a:solidFill>
                  <a:srgbClr val="002060"/>
                </a:solidFill>
              </a:rPr>
              <a:t>substituted</a:t>
            </a:r>
            <a:r>
              <a:rPr lang="en-IN"/>
              <a:t> with its real address</a:t>
            </a:r>
          </a:p>
          <a:p>
            <a:pPr lvl="1"/>
            <a:r>
              <a:rPr lang="en-IN"/>
              <a:t>The </a:t>
            </a:r>
            <a:r>
              <a:rPr lang="en-IN" i="1"/>
              <a:t>call</a:t>
            </a:r>
            <a:r>
              <a:rPr lang="en-IN"/>
              <a:t> instruction that calls </a:t>
            </a:r>
            <a:r>
              <a:rPr lang="en-IN" i="1">
                <a:solidFill>
                  <a:srgbClr val="00B050"/>
                </a:solidFill>
              </a:rPr>
              <a:t>factorial</a:t>
            </a:r>
            <a:r>
              <a:rPr lang="en-IN"/>
              <a:t> finally points to the correct address – </a:t>
            </a:r>
            <a:r>
              <a:rPr lang="en-IN">
                <a:solidFill>
                  <a:srgbClr val="C00000"/>
                </a:solidFill>
              </a:rPr>
              <a:t>address</a:t>
            </a:r>
            <a:r>
              <a:rPr lang="en-IN"/>
              <a:t> of the first byte of the factorial function in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EE11E-023A-44C9-6DD1-445F38D3E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073D4CB-7CD7-5D79-0587-7B563DD34F02}"/>
              </a:ext>
            </a:extLst>
          </p:cNvPr>
          <p:cNvSpPr/>
          <p:nvPr/>
        </p:nvSpPr>
        <p:spPr>
          <a:xfrm>
            <a:off x="2122099" y="1690688"/>
            <a:ext cx="2777705" cy="1449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Defines the factorial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B08FC9-323A-BD65-582C-2A9C89FBF285}"/>
              </a:ext>
            </a:extLst>
          </p:cNvPr>
          <p:cNvSpPr txBox="1"/>
          <p:nvPr/>
        </p:nvSpPr>
        <p:spPr>
          <a:xfrm>
            <a:off x="2884690" y="3139926"/>
            <a:ext cx="1252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err="1"/>
              <a:t>factorial.c</a:t>
            </a:r>
            <a:endParaRPr lang="en-IN" sz="20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80F7D05-6129-A9A5-7D9E-54943F8738BA}"/>
              </a:ext>
            </a:extLst>
          </p:cNvPr>
          <p:cNvSpPr/>
          <p:nvPr/>
        </p:nvSpPr>
        <p:spPr>
          <a:xfrm>
            <a:off x="6423805" y="1690688"/>
            <a:ext cx="2777705" cy="1449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Uses the factorial function defined in </a:t>
            </a:r>
            <a:r>
              <a:rPr lang="en-IN" sz="2000" err="1"/>
              <a:t>factorial.c</a:t>
            </a:r>
            <a:endParaRPr lang="en-IN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163709-C6FF-C28D-FCC9-25D30026D3BC}"/>
              </a:ext>
            </a:extLst>
          </p:cNvPr>
          <p:cNvSpPr txBox="1"/>
          <p:nvPr/>
        </p:nvSpPr>
        <p:spPr>
          <a:xfrm>
            <a:off x="7186396" y="3139926"/>
            <a:ext cx="832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err="1"/>
              <a:t>prog.c</a:t>
            </a:r>
            <a:endParaRPr lang="en-IN" sz="200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473A4E7-1BC1-134C-472D-77B3F5F4819E}"/>
              </a:ext>
            </a:extLst>
          </p:cNvPr>
          <p:cNvSpPr/>
          <p:nvPr/>
        </p:nvSpPr>
        <p:spPr>
          <a:xfrm>
            <a:off x="6474125" y="738339"/>
            <a:ext cx="2677063" cy="609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Declaration of the factorial function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6A5843-A102-4F53-B918-6BA9E00B3CC7}"/>
              </a:ext>
            </a:extLst>
          </p:cNvPr>
          <p:cNvSpPr txBox="1"/>
          <p:nvPr/>
        </p:nvSpPr>
        <p:spPr>
          <a:xfrm>
            <a:off x="7396163" y="329513"/>
            <a:ext cx="12399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err="1"/>
              <a:t>factorial.h</a:t>
            </a:r>
            <a:endParaRPr lang="en-IN" sz="200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CBBB72E-ABE7-AD7F-D284-536C2530B429}"/>
              </a:ext>
            </a:extLst>
          </p:cNvPr>
          <p:cNvSpPr/>
          <p:nvPr/>
        </p:nvSpPr>
        <p:spPr>
          <a:xfrm rot="5400000">
            <a:off x="7678097" y="1368424"/>
            <a:ext cx="362218" cy="32035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8D950F-19C9-D290-3A32-A6193743AB52}"/>
              </a:ext>
            </a:extLst>
          </p:cNvPr>
          <p:cNvSpPr txBox="1"/>
          <p:nvPr/>
        </p:nvSpPr>
        <p:spPr>
          <a:xfrm>
            <a:off x="8016140" y="1281862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>
                <a:solidFill>
                  <a:srgbClr val="FF0000"/>
                </a:solidFill>
              </a:rPr>
              <a:t>#include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D6FCBD-ADD5-975F-C18E-AFC5C38193DF}"/>
              </a:ext>
            </a:extLst>
          </p:cNvPr>
          <p:cNvSpPr/>
          <p:nvPr/>
        </p:nvSpPr>
        <p:spPr>
          <a:xfrm>
            <a:off x="838200" y="1692173"/>
            <a:ext cx="1283899" cy="103864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Symbol table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F98B33F-C5DC-9800-D199-2F9C4E02D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365829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64C18-A064-4862-2A46-CAC3E6E4B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Static Linking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2C9F5-8968-F190-18BA-83394CAF8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023" y="1756614"/>
            <a:ext cx="10515600" cy="1849228"/>
          </a:xfrm>
        </p:spPr>
        <p:txBody>
          <a:bodyPr/>
          <a:lstStyle/>
          <a:p>
            <a:r>
              <a:rPr lang="en-IN"/>
              <a:t>Along with </a:t>
            </a:r>
            <a:r>
              <a:rPr lang="en-IN">
                <a:solidFill>
                  <a:srgbClr val="00B050"/>
                </a:solidFill>
              </a:rPr>
              <a:t>functions</a:t>
            </a:r>
            <a:r>
              <a:rPr lang="en-IN"/>
              <a:t> defined in other C files, a typical </a:t>
            </a:r>
            <a:r>
              <a:rPr lang="en-IN">
                <a:solidFill>
                  <a:srgbClr val="FF0000"/>
                </a:solidFill>
              </a:rPr>
              <a:t>executable</a:t>
            </a:r>
            <a:r>
              <a:rPr lang="en-IN"/>
              <a:t> calls a lot of functions that are defined in the standard C libraries (essentially large .o files). Examples: </a:t>
            </a:r>
            <a:r>
              <a:rPr lang="en-IN" i="1" err="1"/>
              <a:t>printf</a:t>
            </a:r>
            <a:r>
              <a:rPr lang="en-IN"/>
              <a:t>, </a:t>
            </a:r>
            <a:r>
              <a:rPr lang="en-IN" i="1" err="1"/>
              <a:t>scanf</a:t>
            </a:r>
            <a:r>
              <a:rPr lang="en-IN"/>
              <a:t>, </a:t>
            </a:r>
            <a:r>
              <a:rPr lang="en-IN" i="1"/>
              <a:t>time</a:t>
            </a:r>
            <a:r>
              <a:rPr lang="en-IN"/>
              <a:t>, etc.</a:t>
            </a:r>
          </a:p>
          <a:p>
            <a:r>
              <a:rPr lang="en-IN"/>
              <a:t>Do we </a:t>
            </a:r>
            <a:r>
              <a:rPr lang="en-IN">
                <a:solidFill>
                  <a:srgbClr val="7030A0"/>
                </a:solidFill>
              </a:rPr>
              <a:t>bundle</a:t>
            </a:r>
            <a:r>
              <a:rPr lang="en-IN"/>
              <a:t> all of them together?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E0B45-22F9-A74D-0885-99369E3AC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6BA909D-43B4-6240-5F65-305F6F137169}"/>
              </a:ext>
            </a:extLst>
          </p:cNvPr>
          <p:cNvSpPr/>
          <p:nvPr/>
        </p:nvSpPr>
        <p:spPr>
          <a:xfrm>
            <a:off x="146649" y="3671768"/>
            <a:ext cx="2035834" cy="439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Let us try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C75E64-D8B3-BC86-A73E-6D9F2AABAF97}"/>
              </a:ext>
            </a:extLst>
          </p:cNvPr>
          <p:cNvSpPr txBox="1"/>
          <p:nvPr/>
        </p:nvSpPr>
        <p:spPr>
          <a:xfrm>
            <a:off x="3988281" y="4101585"/>
            <a:ext cx="342497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err="1"/>
              <a:t>gcc</a:t>
            </a:r>
            <a:r>
              <a:rPr lang="en-IN" sz="2000"/>
              <a:t> –static </a:t>
            </a:r>
            <a:r>
              <a:rPr lang="en-IN" sz="2000" err="1"/>
              <a:t>test.c</a:t>
            </a:r>
            <a:endParaRPr lang="en-IN" sz="200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err="1"/>
              <a:t>ldd</a:t>
            </a:r>
            <a:r>
              <a:rPr lang="en-IN" sz="2000"/>
              <a:t> </a:t>
            </a:r>
            <a:r>
              <a:rPr lang="en-IN" sz="2000" err="1"/>
              <a:t>a.out</a:t>
            </a:r>
            <a:br>
              <a:rPr lang="en-IN" sz="2000"/>
            </a:br>
            <a:r>
              <a:rPr lang="en-IN" sz="2000"/>
              <a:t>    not a dynamic executable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/>
              <a:t>du –h </a:t>
            </a:r>
            <a:r>
              <a:rPr lang="en-IN" sz="2000" err="1"/>
              <a:t>a.out</a:t>
            </a:r>
            <a:br>
              <a:rPr lang="en-IN" sz="2000"/>
            </a:br>
            <a:r>
              <a:rPr lang="en-IN" sz="2000"/>
              <a:t> 892K </a:t>
            </a:r>
            <a:r>
              <a:rPr lang="en-IN" sz="2000" err="1"/>
              <a:t>a.out</a:t>
            </a:r>
            <a:r>
              <a:rPr lang="en-IN" sz="200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DBA8D9-868B-8D38-F3D2-85409DC50AD8}"/>
              </a:ext>
            </a:extLst>
          </p:cNvPr>
          <p:cNvSpPr txBox="1"/>
          <p:nvPr/>
        </p:nvSpPr>
        <p:spPr>
          <a:xfrm>
            <a:off x="8203720" y="3296518"/>
            <a:ext cx="2973891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1800">
                <a:solidFill>
                  <a:srgbClr val="7D97FF"/>
                </a:solidFill>
                <a:latin typeface="Lucida Console" panose="020B0609040504020204" pitchFamily="49" charset="0"/>
              </a:rPr>
              <a:t>#include </a:t>
            </a:r>
            <a:r>
              <a:rPr lang="en-IN" sz="1800">
                <a:solidFill>
                  <a:srgbClr val="FF70FF"/>
                </a:solidFill>
                <a:latin typeface="Lucida Console" panose="020B0609040504020204" pitchFamily="49" charset="0"/>
              </a:rPr>
              <a:t>&lt;</a:t>
            </a:r>
            <a:r>
              <a:rPr lang="en-IN" sz="1800" err="1">
                <a:solidFill>
                  <a:srgbClr val="FF70FF"/>
                </a:solidFill>
                <a:latin typeface="Lucida Console" panose="020B0609040504020204" pitchFamily="49" charset="0"/>
              </a:rPr>
              <a:t>stdio.h</a:t>
            </a:r>
            <a:r>
              <a:rPr lang="en-IN" sz="1800">
                <a:solidFill>
                  <a:srgbClr val="FF70FF"/>
                </a:solidFill>
                <a:latin typeface="Lucida Console" panose="020B0609040504020204" pitchFamily="49" charset="0"/>
              </a:rPr>
              <a:t>&gt;</a:t>
            </a:r>
          </a:p>
          <a:p>
            <a:endParaRPr lang="en-IN" sz="1800">
              <a:solidFill>
                <a:srgbClr val="FF70FF"/>
              </a:solidFill>
              <a:latin typeface="Lucida Console" panose="020B0609040504020204" pitchFamily="49" charset="0"/>
            </a:endParaRPr>
          </a:p>
          <a:p>
            <a:r>
              <a:rPr lang="en-IN" sz="1800">
                <a:solidFill>
                  <a:srgbClr val="00F200"/>
                </a:solidFill>
                <a:latin typeface="Lucida Console" panose="020B0609040504020204" pitchFamily="49" charset="0"/>
              </a:rPr>
              <a:t>int</a:t>
            </a:r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 main(){</a:t>
            </a:r>
          </a:p>
          <a:p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IN" sz="1800">
                <a:solidFill>
                  <a:srgbClr val="00F200"/>
                </a:solidFill>
                <a:latin typeface="Lucida Console" panose="020B0609040504020204" pitchFamily="49" charset="0"/>
              </a:rPr>
              <a:t>int</a:t>
            </a:r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 a = </a:t>
            </a:r>
            <a:r>
              <a:rPr lang="en-IN" sz="1800">
                <a:solidFill>
                  <a:srgbClr val="FF70FF"/>
                </a:solidFill>
                <a:latin typeface="Lucida Console" panose="020B0609040504020204" pitchFamily="49" charset="0"/>
              </a:rPr>
              <a:t>4</a:t>
            </a:r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IN" sz="1800" err="1">
                <a:solidFill>
                  <a:prstClr val="black"/>
                </a:solidFill>
                <a:latin typeface="Lucida Console" panose="020B0609040504020204" pitchFamily="49" charset="0"/>
              </a:rPr>
              <a:t>printf</a:t>
            </a:r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IN" sz="1800">
                <a:solidFill>
                  <a:srgbClr val="FF70FF"/>
                </a:solidFill>
                <a:latin typeface="Lucida Console" panose="020B0609040504020204" pitchFamily="49" charset="0"/>
              </a:rPr>
              <a:t>"</a:t>
            </a:r>
            <a:r>
              <a:rPr lang="en-IN" sz="1800">
                <a:solidFill>
                  <a:srgbClr val="FF7676"/>
                </a:solidFill>
                <a:latin typeface="Lucida Console" panose="020B0609040504020204" pitchFamily="49" charset="0"/>
              </a:rPr>
              <a:t>%</a:t>
            </a:r>
            <a:r>
              <a:rPr lang="en-IN" sz="1800" err="1">
                <a:solidFill>
                  <a:srgbClr val="FF7676"/>
                </a:solidFill>
                <a:latin typeface="Lucida Console" panose="020B0609040504020204" pitchFamily="49" charset="0"/>
              </a:rPr>
              <a:t>d</a:t>
            </a:r>
            <a:r>
              <a:rPr lang="en-IN" sz="1800" err="1">
                <a:solidFill>
                  <a:srgbClr val="FF70FF"/>
                </a:solidFill>
                <a:latin typeface="Lucida Console" panose="020B0609040504020204" pitchFamily="49" charset="0"/>
              </a:rPr>
              <a:t>"</a:t>
            </a:r>
            <a:r>
              <a:rPr lang="en-IN" sz="1800" err="1">
                <a:solidFill>
                  <a:prstClr val="black"/>
                </a:solidFill>
                <a:latin typeface="Lucida Console" panose="020B0609040504020204" pitchFamily="49" charset="0"/>
              </a:rPr>
              <a:t>,a</a:t>
            </a:r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3B9BFD3-A8AB-B89F-87F6-DFB294071212}"/>
              </a:ext>
            </a:extLst>
          </p:cNvPr>
          <p:cNvSpPr/>
          <p:nvPr/>
        </p:nvSpPr>
        <p:spPr>
          <a:xfrm>
            <a:off x="9005976" y="2996194"/>
            <a:ext cx="1561381" cy="3342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test.c</a:t>
            </a:r>
            <a:endParaRPr lang="en-IN" sz="200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F2D3336D-E32C-7B12-689F-E3C2D7E8E19F}"/>
              </a:ext>
            </a:extLst>
          </p:cNvPr>
          <p:cNvSpPr/>
          <p:nvPr/>
        </p:nvSpPr>
        <p:spPr>
          <a:xfrm>
            <a:off x="724620" y="4528868"/>
            <a:ext cx="2993366" cy="664234"/>
          </a:xfrm>
          <a:prstGeom prst="wedgeRoundRectCallout">
            <a:avLst>
              <a:gd name="adj1" fmla="val 66550"/>
              <a:gd name="adj2" fmla="val -37500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Check if all the functions are bundled or not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F4E8127F-BCE4-66F5-62A1-A755B3A668CD}"/>
              </a:ext>
            </a:extLst>
          </p:cNvPr>
          <p:cNvSpPr/>
          <p:nvPr/>
        </p:nvSpPr>
        <p:spPr>
          <a:xfrm>
            <a:off x="310551" y="5564309"/>
            <a:ext cx="3740990" cy="1091517"/>
          </a:xfrm>
          <a:prstGeom prst="wedgeRoundRectCallout">
            <a:avLst>
              <a:gd name="adj1" fmla="val 60324"/>
              <a:gd name="adj2" fmla="val -39081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size of the binary is quite large because the code of the entire library is included in </a:t>
            </a:r>
            <a:r>
              <a:rPr lang="en-IN" sz="2000" err="1"/>
              <a:t>a.out</a:t>
            </a:r>
            <a:endParaRPr lang="en-IN" sz="2000"/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D0A9DDFF-70DF-8AAC-B8C4-68496DEA56B8}"/>
              </a:ext>
            </a:extLst>
          </p:cNvPr>
          <p:cNvSpPr/>
          <p:nvPr/>
        </p:nvSpPr>
        <p:spPr>
          <a:xfrm>
            <a:off x="5063706" y="3502325"/>
            <a:ext cx="2717320" cy="599261"/>
          </a:xfrm>
          <a:prstGeom prst="wedgeEllipseCallout">
            <a:avLst>
              <a:gd name="adj1" fmla="val -39528"/>
              <a:gd name="adj2" fmla="val 712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Add the code to </a:t>
            </a:r>
            <a:r>
              <a:rPr lang="en-IN" sz="2000" err="1"/>
              <a:t>a.out</a:t>
            </a:r>
            <a:endParaRPr lang="en-IN" sz="200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4522CEA-453E-7C81-43EB-30A422424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2442695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438EE-CCDC-5701-1306-DA4DEAC1D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Why is </a:t>
            </a:r>
            <a:r>
              <a:rPr lang="en-IN" err="1"/>
              <a:t>a.out</a:t>
            </a:r>
            <a:r>
              <a:rPr lang="en-IN"/>
              <a:t> so large?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427E9-AA95-E5D4-050F-814F17806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63296"/>
          </a:xfrm>
        </p:spPr>
        <p:txBody>
          <a:bodyPr>
            <a:normAutofit fontScale="92500" lnSpcReduction="10000"/>
          </a:bodyPr>
          <a:lstStyle/>
          <a:p>
            <a:r>
              <a:rPr lang="en-IN" sz="2400" dirty="0"/>
              <a:t>This is because the code of all possible </a:t>
            </a:r>
            <a:r>
              <a:rPr lang="en-IN" sz="2400" dirty="0">
                <a:solidFill>
                  <a:srgbClr val="00B050"/>
                </a:solidFill>
              </a:rPr>
              <a:t>functions</a:t>
            </a:r>
            <a:r>
              <a:rPr lang="en-IN" sz="2400" dirty="0"/>
              <a:t> that can be invoked by </a:t>
            </a:r>
            <a:r>
              <a:rPr lang="en-IN" sz="2400" dirty="0" err="1"/>
              <a:t>a.out</a:t>
            </a:r>
            <a:r>
              <a:rPr lang="en-IN" sz="2400" dirty="0"/>
              <a:t> is </a:t>
            </a:r>
            <a:r>
              <a:rPr lang="en-IN" sz="2400" dirty="0">
                <a:solidFill>
                  <a:srgbClr val="002060"/>
                </a:solidFill>
              </a:rPr>
              <a:t>added</a:t>
            </a:r>
            <a:r>
              <a:rPr lang="en-IN" sz="2400" dirty="0"/>
              <a:t> to it</a:t>
            </a:r>
          </a:p>
          <a:p>
            <a:r>
              <a:rPr lang="en-IN" sz="2400" dirty="0"/>
              <a:t>Imagine a </a:t>
            </a:r>
            <a:r>
              <a:rPr lang="en-IN" sz="2400" dirty="0">
                <a:solidFill>
                  <a:srgbClr val="00B050"/>
                </a:solidFill>
              </a:rPr>
              <a:t>program</a:t>
            </a:r>
            <a:r>
              <a:rPr lang="en-IN" sz="2400" dirty="0"/>
              <a:t> can possibly invoke 100 functions. However, in a realistic run, only 3 functions are </a:t>
            </a:r>
            <a:r>
              <a:rPr lang="en-IN" sz="2400" dirty="0">
                <a:solidFill>
                  <a:srgbClr val="FF0000"/>
                </a:solidFill>
              </a:rPr>
              <a:t>invoked</a:t>
            </a:r>
            <a:r>
              <a:rPr lang="en-IN" sz="2400" dirty="0"/>
              <a:t>.</a:t>
            </a:r>
          </a:p>
          <a:p>
            <a:r>
              <a:rPr lang="en-IN" sz="2400" dirty="0"/>
              <a:t>There is no need to add the code of all the 100 functions to </a:t>
            </a:r>
            <a:r>
              <a:rPr lang="en-IN" sz="2400" dirty="0" err="1"/>
              <a:t>a.out</a:t>
            </a:r>
            <a:r>
              <a:rPr lang="en-IN" sz="2400" dirty="0"/>
              <a:t>.</a:t>
            </a:r>
          </a:p>
          <a:p>
            <a:r>
              <a:rPr lang="en-IN" sz="2400" dirty="0"/>
              <a:t>Add the code of </a:t>
            </a:r>
            <a:r>
              <a:rPr lang="en-IN" sz="2400" dirty="0">
                <a:solidFill>
                  <a:srgbClr val="7030A0"/>
                </a:solidFill>
              </a:rPr>
              <a:t>functions</a:t>
            </a:r>
            <a:r>
              <a:rPr lang="en-IN" sz="2400" dirty="0"/>
              <a:t> to the process’s </a:t>
            </a:r>
            <a:r>
              <a:rPr lang="en-IN" sz="2400" dirty="0">
                <a:solidFill>
                  <a:srgbClr val="C00000"/>
                </a:solidFill>
              </a:rPr>
              <a:t>address space </a:t>
            </a:r>
            <a:r>
              <a:rPr lang="en-IN" sz="2400" dirty="0"/>
              <a:t>on an on-demand basis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8B692-5605-33FF-C5B5-BB62AB230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3132C333-AD13-B98C-DF15-27A84392C6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50" y="3133199"/>
            <a:ext cx="334620" cy="3346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255760-CD41-94E2-A3E6-2994C04701FB}"/>
              </a:ext>
            </a:extLst>
          </p:cNvPr>
          <p:cNvSpPr txBox="1"/>
          <p:nvPr/>
        </p:nvSpPr>
        <p:spPr>
          <a:xfrm>
            <a:off x="1210492" y="4085836"/>
            <a:ext cx="9946954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err="1"/>
              <a:t>gcc</a:t>
            </a:r>
            <a:r>
              <a:rPr lang="en-IN" sz="2000"/>
              <a:t> </a:t>
            </a:r>
            <a:r>
              <a:rPr lang="en-IN" sz="2000" err="1"/>
              <a:t>test.c</a:t>
            </a:r>
            <a:endParaRPr lang="en-IN" sz="200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err="1"/>
              <a:t>ldd</a:t>
            </a:r>
            <a:r>
              <a:rPr lang="en-IN" sz="2000"/>
              <a:t> </a:t>
            </a:r>
            <a:r>
              <a:rPr lang="en-IN" sz="2000" err="1"/>
              <a:t>a.out</a:t>
            </a:r>
            <a:br>
              <a:rPr lang="en-IN" sz="2000"/>
            </a:br>
            <a:r>
              <a:rPr lang="en-IN" sz="2000"/>
              <a:t>    </a:t>
            </a:r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linux-vdso.so.1 =&gt;  (0x00007ffc51fd3000)</a:t>
            </a:r>
          </a:p>
          <a:p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    libc.so.6 =&gt; /lib/x86_64-linux-gnu/libc.so.6 (0x00007f984d6a7000)</a:t>
            </a:r>
          </a:p>
          <a:p>
            <a:r>
              <a:rPr lang="de-DE" sz="1800">
                <a:solidFill>
                  <a:prstClr val="black"/>
                </a:solidFill>
                <a:latin typeface="Lucida Console" panose="020B0609040504020204" pitchFamily="49" charset="0"/>
              </a:rPr>
              <a:t>    /lib64/ld-linux-x86-64.so.2 (0x00007f984da71000)</a:t>
            </a:r>
            <a:endParaRPr lang="en-IN" sz="200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/>
              <a:t>du –h </a:t>
            </a:r>
            <a:r>
              <a:rPr lang="en-IN" sz="2000" err="1"/>
              <a:t>a.out</a:t>
            </a:r>
            <a:br>
              <a:rPr lang="en-IN" sz="2000"/>
            </a:br>
            <a:r>
              <a:rPr lang="en-IN" sz="2000"/>
              <a:t> 12K </a:t>
            </a:r>
            <a:r>
              <a:rPr lang="en-IN" sz="2000" err="1"/>
              <a:t>a.out</a:t>
            </a:r>
            <a:r>
              <a:rPr lang="en-IN" sz="2000"/>
              <a:t>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878F0B7-DC53-93A1-0F16-112F11871B23}"/>
              </a:ext>
            </a:extLst>
          </p:cNvPr>
          <p:cNvSpPr/>
          <p:nvPr/>
        </p:nvSpPr>
        <p:spPr>
          <a:xfrm>
            <a:off x="4994694" y="4085836"/>
            <a:ext cx="2087593" cy="399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Dynamic Linking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7FECBF-BD6E-C4D8-4194-1E259253C814}"/>
              </a:ext>
            </a:extLst>
          </p:cNvPr>
          <p:cNvSpPr/>
          <p:nvPr/>
        </p:nvSpPr>
        <p:spPr>
          <a:xfrm>
            <a:off x="5751" y="4717522"/>
            <a:ext cx="1664898" cy="9249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a.out</a:t>
            </a:r>
            <a:r>
              <a:rPr lang="en-IN" sz="2000"/>
              <a:t> just has pointers to functions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8EBD41C6-95EC-E3CA-E8CB-9A3B3C0B8121}"/>
              </a:ext>
            </a:extLst>
          </p:cNvPr>
          <p:cNvSpPr/>
          <p:nvPr/>
        </p:nvSpPr>
        <p:spPr>
          <a:xfrm>
            <a:off x="3588589" y="5960853"/>
            <a:ext cx="1337094" cy="760622"/>
          </a:xfrm>
          <a:prstGeom prst="wedgeEllipseCallout">
            <a:avLst>
              <a:gd name="adj1" fmla="val -116317"/>
              <a:gd name="adj2" fmla="val -3163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Ultra-small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74B8DCB-257E-354D-1683-E1A32931B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3026289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AC35A-7B73-4A28-C4C9-EE4288BE2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All about Dynamic Linking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213F7-3807-4EF2-04F3-E47B13014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925" y="4615131"/>
            <a:ext cx="8143338" cy="1877744"/>
          </a:xfrm>
        </p:spPr>
        <p:txBody>
          <a:bodyPr>
            <a:normAutofit fontScale="92500" lnSpcReduction="10000"/>
          </a:bodyPr>
          <a:lstStyle/>
          <a:p>
            <a:r>
              <a:rPr lang="en-IN" sz="2400"/>
              <a:t>This means that we </a:t>
            </a:r>
            <a:r>
              <a:rPr lang="en-IN" sz="2400">
                <a:solidFill>
                  <a:srgbClr val="7030A0"/>
                </a:solidFill>
              </a:rPr>
              <a:t>load</a:t>
            </a:r>
            <a:r>
              <a:rPr lang="en-IN" sz="2400"/>
              <a:t> functions “on demand” and the size of the </a:t>
            </a:r>
            <a:r>
              <a:rPr lang="en-IN" sz="2400">
                <a:solidFill>
                  <a:srgbClr val="C00000"/>
                </a:solidFill>
              </a:rPr>
              <a:t>binary</a:t>
            </a:r>
            <a:r>
              <a:rPr lang="en-IN" sz="2400"/>
              <a:t> remains small</a:t>
            </a:r>
          </a:p>
          <a:p>
            <a:r>
              <a:rPr lang="en-IN" sz="2400"/>
              <a:t>When we study virtual memory, we shall </a:t>
            </a:r>
            <a:r>
              <a:rPr lang="en-IN" sz="2400">
                <a:solidFill>
                  <a:srgbClr val="C00000"/>
                </a:solidFill>
              </a:rPr>
              <a:t>realize</a:t>
            </a:r>
            <a:r>
              <a:rPr lang="en-IN" sz="2400"/>
              <a:t> that copying the full code of the function is not </a:t>
            </a:r>
            <a:r>
              <a:rPr lang="en-IN" sz="2400">
                <a:solidFill>
                  <a:srgbClr val="FF0000"/>
                </a:solidFill>
              </a:rPr>
              <a:t>necessary</a:t>
            </a:r>
            <a:r>
              <a:rPr lang="en-IN" sz="2400"/>
              <a:t>. A simple </a:t>
            </a:r>
            <a:r>
              <a:rPr lang="en-IN" sz="2400">
                <a:solidFill>
                  <a:srgbClr val="0070C0"/>
                </a:solidFill>
              </a:rPr>
              <a:t>mapping</a:t>
            </a:r>
            <a:r>
              <a:rPr lang="en-IN" sz="2400"/>
              <a:t> can achieve the same. This means that only a </a:t>
            </a:r>
            <a:r>
              <a:rPr lang="en-IN" sz="2400">
                <a:solidFill>
                  <a:srgbClr val="7030A0"/>
                </a:solidFill>
              </a:rPr>
              <a:t>single copy</a:t>
            </a:r>
            <a:r>
              <a:rPr lang="en-IN" sz="2400"/>
              <a:t> of </a:t>
            </a:r>
            <a:r>
              <a:rPr lang="en-IN" sz="2400" i="1" err="1"/>
              <a:t>printf</a:t>
            </a:r>
            <a:r>
              <a:rPr lang="en-IN" sz="2400" i="1"/>
              <a:t> </a:t>
            </a:r>
            <a:r>
              <a:rPr lang="en-IN" sz="2400"/>
              <a:t>needs to be resident in memory.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701C23-0D77-41C3-086B-97D6E5F1C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84D8D9-D439-4DE0-F6F6-60200001E116}"/>
              </a:ext>
            </a:extLst>
          </p:cNvPr>
          <p:cNvSpPr/>
          <p:nvPr/>
        </p:nvSpPr>
        <p:spPr>
          <a:xfrm>
            <a:off x="4330460" y="1518249"/>
            <a:ext cx="1104182" cy="16303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E5A34D-E597-C59F-AB61-0251D35DC81C}"/>
              </a:ext>
            </a:extLst>
          </p:cNvPr>
          <p:cNvSpPr/>
          <p:nvPr/>
        </p:nvSpPr>
        <p:spPr>
          <a:xfrm>
            <a:off x="4330460" y="2277374"/>
            <a:ext cx="1104182" cy="26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i="1" err="1"/>
              <a:t>printf</a:t>
            </a:r>
            <a:endParaRPr lang="en-IN" sz="2000" i="1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C7C76F-D424-9CF6-4CF1-0F879B69ED0C}"/>
              </a:ext>
            </a:extLst>
          </p:cNvPr>
          <p:cNvCxnSpPr>
            <a:stCxn id="6" idx="3"/>
          </p:cNvCxnSpPr>
          <p:nvPr/>
        </p:nvCxnSpPr>
        <p:spPr>
          <a:xfrm>
            <a:off x="5434642" y="2411083"/>
            <a:ext cx="923026" cy="129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99D6A52-C7A0-40E6-5CB8-71FDD1978416}"/>
              </a:ext>
            </a:extLst>
          </p:cNvPr>
          <p:cNvSpPr/>
          <p:nvPr/>
        </p:nvSpPr>
        <p:spPr>
          <a:xfrm>
            <a:off x="6357668" y="2153175"/>
            <a:ext cx="1224951" cy="54169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Stub function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320EEA-1C23-EDD1-B556-583634108DF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7582619" y="2424023"/>
            <a:ext cx="9230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D5C68C3-AAC7-F692-54BD-FECD4DE69D3B}"/>
              </a:ext>
            </a:extLst>
          </p:cNvPr>
          <p:cNvSpPr/>
          <p:nvPr/>
        </p:nvSpPr>
        <p:spPr>
          <a:xfrm>
            <a:off x="8505645" y="2008390"/>
            <a:ext cx="2130725" cy="8312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Locate the function in a library 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B229C25-54E9-7361-DF50-66EE89FDD2D4}"/>
              </a:ext>
            </a:extLst>
          </p:cNvPr>
          <p:cNvSpPr/>
          <p:nvPr/>
        </p:nvSpPr>
        <p:spPr>
          <a:xfrm>
            <a:off x="7463287" y="1835473"/>
            <a:ext cx="1104182" cy="5416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first time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A9C4C0-9A7B-1D82-C785-36FE5D0B2012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9571008" y="2839655"/>
            <a:ext cx="0" cy="393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D1F2629-FADD-5381-A432-EA47C56DEA52}"/>
              </a:ext>
            </a:extLst>
          </p:cNvPr>
          <p:cNvSpPr/>
          <p:nvPr/>
        </p:nvSpPr>
        <p:spPr>
          <a:xfrm>
            <a:off x="8445263" y="3227640"/>
            <a:ext cx="2191108" cy="111664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Copy the function to the address space of the process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1349C1-FC8A-CD85-7B7F-FC88137E0C19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970143" y="2694871"/>
            <a:ext cx="1" cy="6142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0BD3861-4DCF-4A37-92B5-70F1A66920F5}"/>
              </a:ext>
            </a:extLst>
          </p:cNvPr>
          <p:cNvSpPr/>
          <p:nvPr/>
        </p:nvSpPr>
        <p:spPr>
          <a:xfrm>
            <a:off x="5712845" y="2803804"/>
            <a:ext cx="2557731" cy="20633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subsequently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A3B7A37-78FB-7750-FC1D-980AF05FBA88}"/>
              </a:ext>
            </a:extLst>
          </p:cNvPr>
          <p:cNvSpPr/>
          <p:nvPr/>
        </p:nvSpPr>
        <p:spPr>
          <a:xfrm>
            <a:off x="5305245" y="3309114"/>
            <a:ext cx="2786332" cy="74803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Call the function using its address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29E9CE5-669C-CBED-76DA-CB2C554BDFE8}"/>
              </a:ext>
            </a:extLst>
          </p:cNvPr>
          <p:cNvCxnSpPr>
            <a:cxnSpLocks/>
            <a:endCxn id="25" idx="3"/>
          </p:cNvCxnSpPr>
          <p:nvPr/>
        </p:nvCxnSpPr>
        <p:spPr>
          <a:xfrm flipH="1" flipV="1">
            <a:off x="8091577" y="3683129"/>
            <a:ext cx="414068" cy="11024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8252078-98E2-3B06-F9D2-756C16838DEB}"/>
              </a:ext>
            </a:extLst>
          </p:cNvPr>
          <p:cNvSpPr/>
          <p:nvPr/>
        </p:nvSpPr>
        <p:spPr>
          <a:xfrm>
            <a:off x="8445263" y="4743290"/>
            <a:ext cx="2191108" cy="53299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Store the address of the function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4E284EB-1802-2D53-1425-E002D7F04DFE}"/>
              </a:ext>
            </a:extLst>
          </p:cNvPr>
          <p:cNvCxnSpPr>
            <a:cxnSpLocks/>
          </p:cNvCxnSpPr>
          <p:nvPr/>
        </p:nvCxnSpPr>
        <p:spPr>
          <a:xfrm>
            <a:off x="9589698" y="4339148"/>
            <a:ext cx="0" cy="393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CAB3C68-E58B-7EA6-02F2-BAE9339E7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4341818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45E90-0BA5-5B32-F461-47BFCCE00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Example of Creating and Using a Static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7AAD6-6FA7-EA8D-EED1-4106BF7E9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3507"/>
          </a:xfrm>
        </p:spPr>
        <p:txBody>
          <a:bodyPr/>
          <a:lstStyle/>
          <a:p>
            <a:r>
              <a:rPr lang="en-IN"/>
              <a:t>Three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F4DC7-CDFF-3436-3FC1-3F9F320F5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138E28-8F23-19E7-3B26-5F50D40C1481}"/>
              </a:ext>
            </a:extLst>
          </p:cNvPr>
          <p:cNvSpPr txBox="1"/>
          <p:nvPr/>
        </p:nvSpPr>
        <p:spPr>
          <a:xfrm>
            <a:off x="1175349" y="2719699"/>
            <a:ext cx="5484243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r>
              <a:rPr lang="en-IN" sz="1800">
                <a:solidFill>
                  <a:srgbClr val="7D97FF"/>
                </a:solidFill>
                <a:latin typeface="Lucida Console" panose="020B0609040504020204" pitchFamily="49" charset="0"/>
              </a:rPr>
              <a:t>#include </a:t>
            </a:r>
            <a:r>
              <a:rPr lang="en-IN" sz="1800">
                <a:solidFill>
                  <a:srgbClr val="FF70FF"/>
                </a:solidFill>
                <a:latin typeface="Lucida Console" panose="020B0609040504020204" pitchFamily="49" charset="0"/>
              </a:rPr>
              <a:t>"</a:t>
            </a:r>
            <a:r>
              <a:rPr lang="en-IN" sz="1800" err="1">
                <a:solidFill>
                  <a:srgbClr val="FF70FF"/>
                </a:solidFill>
                <a:latin typeface="Lucida Console" panose="020B0609040504020204" pitchFamily="49" charset="0"/>
              </a:rPr>
              <a:t>factorial.h</a:t>
            </a:r>
            <a:r>
              <a:rPr lang="en-IN" sz="1800">
                <a:solidFill>
                  <a:srgbClr val="FF70FF"/>
                </a:solidFill>
                <a:latin typeface="Lucida Console" panose="020B0609040504020204" pitchFamily="49" charset="0"/>
              </a:rPr>
              <a:t>"</a:t>
            </a:r>
          </a:p>
          <a:p>
            <a:endParaRPr lang="en-IN" sz="1800">
              <a:solidFill>
                <a:srgbClr val="FF70FF"/>
              </a:solidFill>
              <a:latin typeface="Lucida Console" panose="020B0609040504020204" pitchFamily="49" charset="0"/>
            </a:endParaRPr>
          </a:p>
          <a:p>
            <a:r>
              <a:rPr lang="en-IN" sz="1800">
                <a:solidFill>
                  <a:srgbClr val="00F200"/>
                </a:solidFill>
                <a:latin typeface="Lucida Console" panose="020B0609040504020204" pitchFamily="49" charset="0"/>
              </a:rPr>
              <a:t>int</a:t>
            </a:r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 factorial (</a:t>
            </a:r>
            <a:r>
              <a:rPr lang="en-IN" sz="1800">
                <a:solidFill>
                  <a:srgbClr val="00F200"/>
                </a:solidFill>
                <a:latin typeface="Lucida Console" panose="020B0609040504020204" pitchFamily="49" charset="0"/>
              </a:rPr>
              <a:t>int</a:t>
            </a:r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IN" sz="1800" err="1">
                <a:solidFill>
                  <a:prstClr val="black"/>
                </a:solidFill>
                <a:latin typeface="Lucida Console" panose="020B0609040504020204" pitchFamily="49" charset="0"/>
              </a:rPr>
              <a:t>val</a:t>
            </a:r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){</a:t>
            </a:r>
          </a:p>
          <a:p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IN" sz="1800">
                <a:solidFill>
                  <a:srgbClr val="00F200"/>
                </a:solidFill>
                <a:latin typeface="Lucida Console" panose="020B0609040504020204" pitchFamily="49" charset="0"/>
              </a:rPr>
              <a:t>int</a:t>
            </a:r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IN" sz="1800" err="1">
                <a:solidFill>
                  <a:prstClr val="black"/>
                </a:solidFill>
                <a:latin typeface="Lucida Console" panose="020B0609040504020204" pitchFamily="49" charset="0"/>
              </a:rPr>
              <a:t>i</a:t>
            </a:r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, prod = </a:t>
            </a:r>
            <a:r>
              <a:rPr lang="en-IN" sz="1800">
                <a:solidFill>
                  <a:srgbClr val="FF70FF"/>
                </a:solidFill>
                <a:latin typeface="Lucida Console" panose="020B0609040504020204" pitchFamily="49" charset="0"/>
              </a:rPr>
              <a:t>1</a:t>
            </a:r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n-NO" sz="180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nn-NO" sz="1800">
                <a:solidFill>
                  <a:srgbClr val="F2F200"/>
                </a:solidFill>
                <a:latin typeface="Lucida Console" panose="020B0609040504020204" pitchFamily="49" charset="0"/>
              </a:rPr>
              <a:t>for</a:t>
            </a:r>
            <a:r>
              <a:rPr lang="nn-NO" sz="1800">
                <a:solidFill>
                  <a:prstClr val="black"/>
                </a:solidFill>
                <a:latin typeface="Lucida Console" panose="020B0609040504020204" pitchFamily="49" charset="0"/>
              </a:rPr>
              <a:t> (i=</a:t>
            </a:r>
            <a:r>
              <a:rPr lang="nn-NO" sz="1800">
                <a:solidFill>
                  <a:srgbClr val="FF70FF"/>
                </a:solidFill>
                <a:latin typeface="Lucida Console" panose="020B0609040504020204" pitchFamily="49" charset="0"/>
              </a:rPr>
              <a:t>1</a:t>
            </a:r>
            <a:r>
              <a:rPr lang="nn-NO" sz="1800">
                <a:solidFill>
                  <a:prstClr val="black"/>
                </a:solidFill>
                <a:latin typeface="Lucida Console" panose="020B0609040504020204" pitchFamily="49" charset="0"/>
              </a:rPr>
              <a:t>; i&lt;= val; i++) prod *= i;</a:t>
            </a:r>
          </a:p>
          <a:p>
            <a:r>
              <a:rPr lang="nn-NO">
                <a:latin typeface="Lucida Console"/>
              </a:rPr>
              <a:t>    </a:t>
            </a:r>
            <a:r>
              <a:rPr lang="nn-NO">
                <a:solidFill>
                  <a:schemeClr val="accent1">
                    <a:lumMod val="75000"/>
                  </a:schemeClr>
                </a:solidFill>
                <a:latin typeface="Lucida Console"/>
              </a:rPr>
              <a:t>return </a:t>
            </a:r>
            <a:r>
              <a:rPr lang="nn-NO" err="1">
                <a:latin typeface="Lucida Console"/>
              </a:rPr>
              <a:t>prod</a:t>
            </a:r>
            <a:r>
              <a:rPr lang="nn-NO">
                <a:latin typeface="Lucida Console"/>
              </a:rPr>
              <a:t>;</a:t>
            </a:r>
          </a:p>
          <a:p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C22D36-14F3-A032-4326-518F8F049F89}"/>
              </a:ext>
            </a:extLst>
          </p:cNvPr>
          <p:cNvSpPr txBox="1"/>
          <p:nvPr/>
        </p:nvSpPr>
        <p:spPr>
          <a:xfrm>
            <a:off x="1175348" y="5156021"/>
            <a:ext cx="5484243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800">
                <a:solidFill>
                  <a:srgbClr val="7D97FF"/>
                </a:solidFill>
                <a:latin typeface="Lucida Console" panose="020B0609040504020204" pitchFamily="49" charset="0"/>
              </a:rPr>
              <a:t>#ifndef FACTORIAL_H</a:t>
            </a:r>
          </a:p>
          <a:p>
            <a:r>
              <a:rPr lang="en-IN" sz="1800">
                <a:solidFill>
                  <a:srgbClr val="7D97FF"/>
                </a:solidFill>
                <a:latin typeface="Lucida Console" panose="020B0609040504020204" pitchFamily="49" charset="0"/>
              </a:rPr>
              <a:t>#define FACTORIAL_H</a:t>
            </a:r>
          </a:p>
          <a:p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IN" sz="1800">
                <a:solidFill>
                  <a:srgbClr val="00F200"/>
                </a:solidFill>
                <a:latin typeface="Lucida Console" panose="020B0609040504020204" pitchFamily="49" charset="0"/>
              </a:rPr>
              <a:t>extern</a:t>
            </a:r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IN" sz="1800">
                <a:solidFill>
                  <a:srgbClr val="00F200"/>
                </a:solidFill>
                <a:latin typeface="Lucida Console" panose="020B0609040504020204" pitchFamily="49" charset="0"/>
              </a:rPr>
              <a:t>int</a:t>
            </a:r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 factorial(</a:t>
            </a:r>
            <a:r>
              <a:rPr lang="en-IN" sz="1800">
                <a:solidFill>
                  <a:srgbClr val="00F200"/>
                </a:solidFill>
                <a:latin typeface="Lucida Console" panose="020B0609040504020204" pitchFamily="49" charset="0"/>
              </a:rPr>
              <a:t>int</a:t>
            </a:r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IN" sz="1800">
                <a:solidFill>
                  <a:srgbClr val="7D97FF"/>
                </a:solidFill>
                <a:latin typeface="Lucida Console" panose="020B0609040504020204" pitchFamily="49" charset="0"/>
              </a:rPr>
              <a:t>#endif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AA91AB-9BC6-1E53-C06E-31DA59369572}"/>
              </a:ext>
            </a:extLst>
          </p:cNvPr>
          <p:cNvSpPr txBox="1"/>
          <p:nvPr/>
        </p:nvSpPr>
        <p:spPr>
          <a:xfrm>
            <a:off x="6987396" y="2920640"/>
            <a:ext cx="4790536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r>
              <a:rPr lang="en-IN" sz="1800">
                <a:solidFill>
                  <a:srgbClr val="7D97FF"/>
                </a:solidFill>
                <a:latin typeface="Lucida Console" panose="020B0609040504020204" pitchFamily="49" charset="0"/>
              </a:rPr>
              <a:t>#include </a:t>
            </a:r>
            <a:r>
              <a:rPr lang="en-IN" sz="1800">
                <a:solidFill>
                  <a:srgbClr val="FF70FF"/>
                </a:solidFill>
                <a:latin typeface="Lucida Console" panose="020B0609040504020204" pitchFamily="49" charset="0"/>
              </a:rPr>
              <a:t>&lt;</a:t>
            </a:r>
            <a:r>
              <a:rPr lang="en-IN" sz="1800" err="1">
                <a:solidFill>
                  <a:srgbClr val="FF70FF"/>
                </a:solidFill>
                <a:latin typeface="Lucida Console" panose="020B0609040504020204" pitchFamily="49" charset="0"/>
              </a:rPr>
              <a:t>stdio.h</a:t>
            </a:r>
            <a:r>
              <a:rPr lang="en-IN" sz="1800">
                <a:solidFill>
                  <a:srgbClr val="FF70FF"/>
                </a:solidFill>
                <a:latin typeface="Lucida Console" panose="020B0609040504020204" pitchFamily="49" charset="0"/>
              </a:rPr>
              <a:t>&gt;</a:t>
            </a:r>
          </a:p>
          <a:p>
            <a:r>
              <a:rPr lang="en-IN" sz="1800">
                <a:solidFill>
                  <a:srgbClr val="7D97FF"/>
                </a:solidFill>
                <a:latin typeface="Lucida Console" panose="020B0609040504020204" pitchFamily="49" charset="0"/>
              </a:rPr>
              <a:t>#include </a:t>
            </a:r>
            <a:r>
              <a:rPr lang="en-IN" sz="1800">
                <a:solidFill>
                  <a:srgbClr val="FF70FF"/>
                </a:solidFill>
                <a:latin typeface="Lucida Console" panose="020B0609040504020204" pitchFamily="49" charset="0"/>
              </a:rPr>
              <a:t>"</a:t>
            </a:r>
            <a:r>
              <a:rPr lang="en-IN" sz="1800" err="1">
                <a:solidFill>
                  <a:srgbClr val="FF70FF"/>
                </a:solidFill>
                <a:latin typeface="Lucida Console" panose="020B0609040504020204" pitchFamily="49" charset="0"/>
              </a:rPr>
              <a:t>factorial.h</a:t>
            </a:r>
            <a:r>
              <a:rPr lang="en-IN" sz="1800">
                <a:solidFill>
                  <a:srgbClr val="FF70FF"/>
                </a:solidFill>
                <a:latin typeface="Lucida Console" panose="020B0609040504020204" pitchFamily="49" charset="0"/>
              </a:rPr>
              <a:t>"</a:t>
            </a:r>
          </a:p>
          <a:p>
            <a:endParaRPr lang="en-IN" sz="1800">
              <a:solidFill>
                <a:srgbClr val="FF70FF"/>
              </a:solidFill>
              <a:latin typeface="Lucida Console" panose="020B0609040504020204" pitchFamily="49" charset="0"/>
            </a:endParaRPr>
          </a:p>
          <a:p>
            <a:r>
              <a:rPr lang="en-IN" sz="1800">
                <a:solidFill>
                  <a:srgbClr val="00F200"/>
                </a:solidFill>
                <a:latin typeface="Lucida Console" panose="020B0609040504020204" pitchFamily="49" charset="0"/>
              </a:rPr>
              <a:t>int</a:t>
            </a:r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 main(){</a:t>
            </a:r>
          </a:p>
          <a:p>
            <a:r>
              <a:rPr lang="pt-BR">
                <a:latin typeface="Lucida Console"/>
              </a:rPr>
              <a:t>   </a:t>
            </a:r>
            <a:r>
              <a:rPr lang="pt-BR" sz="1800">
                <a:latin typeface="Lucida Console"/>
              </a:rPr>
              <a:t> </a:t>
            </a:r>
            <a:r>
              <a:rPr lang="pt-BR" sz="1800" err="1">
                <a:latin typeface="Lucida Console"/>
              </a:rPr>
              <a:t>printf</a:t>
            </a:r>
            <a:r>
              <a:rPr lang="pt-BR" sz="1800">
                <a:latin typeface="Lucida Console"/>
              </a:rPr>
              <a:t>(</a:t>
            </a:r>
            <a:r>
              <a:rPr lang="pt-BR" sz="1800">
                <a:solidFill>
                  <a:srgbClr val="FF70FF"/>
                </a:solidFill>
                <a:latin typeface="Lucida Console"/>
              </a:rPr>
              <a:t>"</a:t>
            </a:r>
            <a:r>
              <a:rPr lang="pt-BR" sz="1800">
                <a:solidFill>
                  <a:srgbClr val="FF7676"/>
                </a:solidFill>
                <a:latin typeface="Lucida Console"/>
              </a:rPr>
              <a:t>%d\n</a:t>
            </a:r>
            <a:r>
              <a:rPr lang="pt-BR" sz="1800">
                <a:solidFill>
                  <a:srgbClr val="FF70FF"/>
                </a:solidFill>
                <a:latin typeface="Lucida Console"/>
              </a:rPr>
              <a:t>"</a:t>
            </a:r>
            <a:r>
              <a:rPr lang="pt-BR" sz="1800">
                <a:latin typeface="Lucida Console"/>
              </a:rPr>
              <a:t>,</a:t>
            </a:r>
            <a:r>
              <a:rPr lang="pt-BR" sz="1800" err="1">
                <a:latin typeface="Lucida Console"/>
              </a:rPr>
              <a:t>factorial</a:t>
            </a:r>
            <a:r>
              <a:rPr lang="pt-BR" sz="1800">
                <a:latin typeface="Lucida Console"/>
              </a:rPr>
              <a:t>(</a:t>
            </a:r>
            <a:r>
              <a:rPr lang="pt-BR">
                <a:solidFill>
                  <a:schemeClr val="accent1">
                    <a:lumMod val="75000"/>
                  </a:schemeClr>
                </a:solidFill>
                <a:latin typeface="Lucida Console"/>
              </a:rPr>
              <a:t>3</a:t>
            </a:r>
            <a:r>
              <a:rPr lang="pt-BR" sz="1800">
                <a:latin typeface="Lucida Console"/>
              </a:rPr>
              <a:t>));</a:t>
            </a:r>
          </a:p>
          <a:p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1D4ABA9-C711-4E9A-BD0C-B38FB3C0BE86}"/>
              </a:ext>
            </a:extLst>
          </p:cNvPr>
          <p:cNvSpPr/>
          <p:nvPr/>
        </p:nvSpPr>
        <p:spPr>
          <a:xfrm>
            <a:off x="3131389" y="2389517"/>
            <a:ext cx="1794294" cy="3301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factorial.c</a:t>
            </a:r>
            <a:endParaRPr lang="en-IN" sz="20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BC06C2D-745B-3B6E-2F64-23B038E4CB3C}"/>
              </a:ext>
            </a:extLst>
          </p:cNvPr>
          <p:cNvSpPr/>
          <p:nvPr/>
        </p:nvSpPr>
        <p:spPr>
          <a:xfrm>
            <a:off x="3131389" y="4864592"/>
            <a:ext cx="1794294" cy="3301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factorial.h</a:t>
            </a:r>
            <a:endParaRPr lang="en-IN" sz="200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A08799B-4C67-94C6-7E1D-AF9690B5A0C5}"/>
              </a:ext>
            </a:extLst>
          </p:cNvPr>
          <p:cNvSpPr/>
          <p:nvPr/>
        </p:nvSpPr>
        <p:spPr>
          <a:xfrm>
            <a:off x="8545903" y="2614649"/>
            <a:ext cx="1794294" cy="3301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prog.c</a:t>
            </a:r>
            <a:endParaRPr lang="en-IN" sz="20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B695F-F063-6030-EB75-2A7B8406E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86481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A3EB7-E143-C84A-31BE-EE4EC12FE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140"/>
            <a:ext cx="10515600" cy="1325563"/>
          </a:xfrm>
        </p:spPr>
        <p:txBody>
          <a:bodyPr/>
          <a:lstStyle/>
          <a:p>
            <a:r>
              <a:rPr lang="en-IN"/>
              <a:t>Default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46816-4CB4-8347-A35D-942569E0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62BB86-076F-DB34-E61A-6BFEC591406C}"/>
              </a:ext>
            </a:extLst>
          </p:cNvPr>
          <p:cNvSpPr txBox="1"/>
          <p:nvPr/>
        </p:nvSpPr>
        <p:spPr>
          <a:xfrm>
            <a:off x="819509" y="2199736"/>
            <a:ext cx="2661049" cy="10156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err="1"/>
              <a:t>gcc</a:t>
            </a:r>
            <a:r>
              <a:rPr lang="en-IN" sz="2000"/>
              <a:t> </a:t>
            </a:r>
            <a:r>
              <a:rPr lang="en-IN" sz="2000" err="1"/>
              <a:t>factorial.c</a:t>
            </a:r>
            <a:r>
              <a:rPr lang="en-IN" sz="2000"/>
              <a:t> </a:t>
            </a:r>
            <a:r>
              <a:rPr lang="en-IN" sz="2000" err="1"/>
              <a:t>prog.c</a:t>
            </a:r>
            <a:endParaRPr lang="en-IN" sz="200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/>
              <a:t>./</a:t>
            </a:r>
            <a:r>
              <a:rPr lang="en-IN" sz="2000" err="1"/>
              <a:t>a.out</a:t>
            </a:r>
            <a:br>
              <a:rPr lang="en-IN" sz="2000"/>
            </a:br>
            <a:r>
              <a:rPr lang="en-IN" sz="2000"/>
              <a:t>6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54F5232-8742-9EFB-B804-B66CFDA3C04A}"/>
              </a:ext>
            </a:extLst>
          </p:cNvPr>
          <p:cNvSpPr/>
          <p:nvPr/>
        </p:nvSpPr>
        <p:spPr>
          <a:xfrm>
            <a:off x="3804249" y="2363638"/>
            <a:ext cx="2829464" cy="6556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Plain, old, simple, and inefficient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0FB9DB-5C43-2081-D0F2-FFAD3D052964}"/>
              </a:ext>
            </a:extLst>
          </p:cNvPr>
          <p:cNvSpPr txBox="1"/>
          <p:nvPr/>
        </p:nvSpPr>
        <p:spPr>
          <a:xfrm>
            <a:off x="819508" y="3881494"/>
            <a:ext cx="3683572" cy="163121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err="1"/>
              <a:t>gcc</a:t>
            </a:r>
            <a:r>
              <a:rPr lang="en-IN" sz="2000"/>
              <a:t> –c </a:t>
            </a:r>
            <a:r>
              <a:rPr lang="en-IN" sz="2000" err="1"/>
              <a:t>factorial.c</a:t>
            </a:r>
            <a:r>
              <a:rPr lang="en-IN" sz="2000"/>
              <a:t> –o </a:t>
            </a:r>
            <a:r>
              <a:rPr lang="en-IN" sz="2000" err="1"/>
              <a:t>factorial.o</a:t>
            </a:r>
            <a:endParaRPr lang="en-IN" sz="200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err="1"/>
              <a:t>gcc</a:t>
            </a:r>
            <a:r>
              <a:rPr lang="en-IN" sz="2000"/>
              <a:t> –c </a:t>
            </a:r>
            <a:r>
              <a:rPr lang="en-IN" sz="2000" err="1"/>
              <a:t>prog.c</a:t>
            </a:r>
            <a:r>
              <a:rPr lang="en-IN" sz="2000"/>
              <a:t> –o </a:t>
            </a:r>
            <a:r>
              <a:rPr lang="en-IN" sz="2000" err="1"/>
              <a:t>prog.o</a:t>
            </a:r>
            <a:endParaRPr lang="en-IN" sz="200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err="1"/>
              <a:t>gcc</a:t>
            </a:r>
            <a:r>
              <a:rPr lang="en-IN" sz="2000"/>
              <a:t> </a:t>
            </a:r>
            <a:r>
              <a:rPr lang="en-IN" sz="2000" err="1"/>
              <a:t>factorial.o</a:t>
            </a:r>
            <a:r>
              <a:rPr lang="en-IN" sz="2000"/>
              <a:t> </a:t>
            </a:r>
            <a:r>
              <a:rPr lang="en-IN" sz="2000" err="1"/>
              <a:t>prog.o</a:t>
            </a:r>
            <a:endParaRPr lang="en-IN" sz="200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/>
              <a:t>./</a:t>
            </a:r>
            <a:r>
              <a:rPr lang="en-IN" sz="2000" err="1"/>
              <a:t>a.out</a:t>
            </a:r>
            <a:br>
              <a:rPr lang="en-IN" sz="2000"/>
            </a:br>
            <a:r>
              <a:rPr lang="en-IN" sz="2000"/>
              <a:t>6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71C6EA5-8BF4-4437-6E03-A51F9B923B04}"/>
              </a:ext>
            </a:extLst>
          </p:cNvPr>
          <p:cNvSpPr/>
          <p:nvPr/>
        </p:nvSpPr>
        <p:spPr>
          <a:xfrm>
            <a:off x="4595004" y="4369298"/>
            <a:ext cx="2829464" cy="6556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Compile .o files separately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B89BD82-428D-075C-DE36-CD1E9D6B71E8}"/>
              </a:ext>
            </a:extLst>
          </p:cNvPr>
          <p:cNvSpPr/>
          <p:nvPr/>
        </p:nvSpPr>
        <p:spPr>
          <a:xfrm>
            <a:off x="7513608" y="1464290"/>
            <a:ext cx="4373593" cy="22709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In a large project we maintain a list of compiled .o files and compile as few files as possible when there is a new change. A </a:t>
            </a:r>
            <a:r>
              <a:rPr lang="en-IN" sz="2000" err="1"/>
              <a:t>Makefile</a:t>
            </a:r>
            <a:r>
              <a:rPr lang="en-IN" sz="2000"/>
              <a:t> and the </a:t>
            </a:r>
            <a:r>
              <a:rPr lang="en-IN" sz="2000" i="1"/>
              <a:t>make</a:t>
            </a:r>
            <a:r>
              <a:rPr lang="en-IN" sz="2000"/>
              <a:t> command automate this process. All that the programmer needs to type is </a:t>
            </a:r>
            <a:r>
              <a:rPr lang="en-IN" sz="2000" i="1"/>
              <a:t>make. </a:t>
            </a:r>
            <a:r>
              <a:rPr lang="en-IN" sz="2000"/>
              <a:t>The rules are in the </a:t>
            </a:r>
            <a:r>
              <a:rPr lang="en-IN" sz="2000" err="1"/>
              <a:t>Makefile</a:t>
            </a:r>
            <a:r>
              <a:rPr lang="en-IN" sz="2000"/>
              <a:t>.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B3D75C22-811B-2683-D2F7-8D2BF2CEC5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829" y="1013578"/>
            <a:ext cx="737558" cy="73755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777B28-8E3B-9AE1-50DC-4FE44126B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1479250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D58BD-B3B4-F438-B825-65A488B70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Static and Dynamic Linking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79E2C-EC65-D161-5252-DE10DB66A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73C033-60EC-F370-892D-445E4EFA10B2}"/>
              </a:ext>
            </a:extLst>
          </p:cNvPr>
          <p:cNvSpPr txBox="1"/>
          <p:nvPr/>
        </p:nvSpPr>
        <p:spPr>
          <a:xfrm>
            <a:off x="1630391" y="1492370"/>
            <a:ext cx="3683572" cy="163121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err="1"/>
              <a:t>gcc</a:t>
            </a:r>
            <a:r>
              <a:rPr lang="en-IN" sz="2000"/>
              <a:t> –c </a:t>
            </a:r>
            <a:r>
              <a:rPr lang="en-IN" sz="2000" err="1"/>
              <a:t>factorial.c</a:t>
            </a:r>
            <a:r>
              <a:rPr lang="en-IN" sz="2000"/>
              <a:t> –o </a:t>
            </a:r>
            <a:r>
              <a:rPr lang="en-IN" sz="2000" err="1"/>
              <a:t>factorial.o</a:t>
            </a:r>
            <a:endParaRPr lang="en-IN" sz="200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/>
              <a:t>ar –</a:t>
            </a:r>
            <a:r>
              <a:rPr lang="en-IN" sz="2000" err="1"/>
              <a:t>crs</a:t>
            </a:r>
            <a:r>
              <a:rPr lang="en-IN" sz="2000"/>
              <a:t> </a:t>
            </a:r>
            <a:r>
              <a:rPr lang="en-IN" sz="2000" err="1"/>
              <a:t>factorial.a</a:t>
            </a:r>
            <a:r>
              <a:rPr lang="en-IN" sz="2000"/>
              <a:t> </a:t>
            </a:r>
            <a:r>
              <a:rPr lang="en-IN" sz="2000" err="1"/>
              <a:t>factorial.o</a:t>
            </a:r>
            <a:endParaRPr lang="en-IN" sz="200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err="1"/>
              <a:t>gcc</a:t>
            </a:r>
            <a:r>
              <a:rPr lang="en-IN" sz="2000"/>
              <a:t> </a:t>
            </a:r>
            <a:r>
              <a:rPr lang="en-IN" sz="2000" err="1"/>
              <a:t>prog.o</a:t>
            </a:r>
            <a:r>
              <a:rPr lang="en-IN" sz="2000"/>
              <a:t> </a:t>
            </a:r>
            <a:r>
              <a:rPr lang="en-IN" sz="2000" err="1"/>
              <a:t>factorial.a</a:t>
            </a:r>
            <a:endParaRPr lang="en-IN" sz="200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/>
              <a:t>./</a:t>
            </a:r>
            <a:r>
              <a:rPr lang="en-IN" sz="2000" err="1"/>
              <a:t>a.out</a:t>
            </a:r>
            <a:br>
              <a:rPr lang="en-IN" sz="2000"/>
            </a:br>
            <a:r>
              <a:rPr lang="en-IN" sz="2000"/>
              <a:t>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5B67A7-22DB-7A19-568B-137C02C7457B}"/>
              </a:ext>
            </a:extLst>
          </p:cNvPr>
          <p:cNvSpPr/>
          <p:nvPr/>
        </p:nvSpPr>
        <p:spPr>
          <a:xfrm>
            <a:off x="5460521" y="2121274"/>
            <a:ext cx="3416060" cy="638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factorial.a</a:t>
            </a:r>
            <a:r>
              <a:rPr lang="en-IN" sz="2000"/>
              <a:t> is a library that is statically linked in this case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396AB8-B8BE-2D6F-54C9-020422D7C7E3}"/>
              </a:ext>
            </a:extLst>
          </p:cNvPr>
          <p:cNvSpPr/>
          <p:nvPr/>
        </p:nvSpPr>
        <p:spPr>
          <a:xfrm>
            <a:off x="5460520" y="1492370"/>
            <a:ext cx="3683571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The </a:t>
            </a:r>
            <a:r>
              <a:rPr lang="en-IN" sz="2000" i="1"/>
              <a:t>ar</a:t>
            </a:r>
            <a:r>
              <a:rPr lang="en-IN" sz="2000"/>
              <a:t> command creates a library out of several .o files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F12FE9-541E-BB1F-E718-661531CB9E23}"/>
              </a:ext>
            </a:extLst>
          </p:cNvPr>
          <p:cNvSpPr txBox="1"/>
          <p:nvPr/>
        </p:nvSpPr>
        <p:spPr>
          <a:xfrm>
            <a:off x="1300154" y="3956649"/>
            <a:ext cx="4660699" cy="19389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err="1"/>
              <a:t>gcc</a:t>
            </a:r>
            <a:r>
              <a:rPr lang="en-IN" sz="2000"/>
              <a:t> –c –</a:t>
            </a:r>
            <a:r>
              <a:rPr lang="en-IN" sz="2000" err="1"/>
              <a:t>fpic</a:t>
            </a:r>
            <a:r>
              <a:rPr lang="en-IN" sz="2000"/>
              <a:t> –o </a:t>
            </a:r>
            <a:r>
              <a:rPr lang="en-IN" sz="2000" err="1"/>
              <a:t>factorial.o</a:t>
            </a:r>
            <a:r>
              <a:rPr lang="en-IN" sz="2000"/>
              <a:t> </a:t>
            </a:r>
            <a:r>
              <a:rPr lang="en-IN" sz="2000" err="1"/>
              <a:t>factorial.c</a:t>
            </a:r>
            <a:endParaRPr lang="en-IN" sz="200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err="1"/>
              <a:t>gcc</a:t>
            </a:r>
            <a:r>
              <a:rPr lang="en-IN" sz="2000"/>
              <a:t> –shared –o libfactorial.so </a:t>
            </a:r>
            <a:r>
              <a:rPr lang="en-IN" sz="2000" err="1"/>
              <a:t>factorial.o</a:t>
            </a:r>
            <a:endParaRPr lang="en-IN" sz="200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err="1"/>
              <a:t>gcc</a:t>
            </a:r>
            <a:r>
              <a:rPr lang="en-IN" sz="2000"/>
              <a:t> –L. </a:t>
            </a:r>
            <a:r>
              <a:rPr lang="en-IN" sz="2000" err="1"/>
              <a:t>prog.c</a:t>
            </a:r>
            <a:r>
              <a:rPr lang="en-IN" sz="2000"/>
              <a:t> -</a:t>
            </a:r>
            <a:r>
              <a:rPr lang="en-IN" sz="2000" err="1"/>
              <a:t>lfactorial</a:t>
            </a:r>
            <a:endParaRPr lang="en-IN" sz="200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/>
              <a:t>export LD_LIBRARY_PATH=`</a:t>
            </a:r>
            <a:r>
              <a:rPr lang="en-IN" sz="2000" err="1"/>
              <a:t>pwd</a:t>
            </a:r>
            <a:r>
              <a:rPr lang="en-IN" sz="2000"/>
              <a:t>`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/>
              <a:t>./</a:t>
            </a:r>
            <a:r>
              <a:rPr lang="en-IN" sz="2000" err="1"/>
              <a:t>a.out</a:t>
            </a:r>
            <a:br>
              <a:rPr lang="en-IN" sz="2000"/>
            </a:br>
            <a:r>
              <a:rPr lang="en-IN" sz="2000"/>
              <a:t>6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2B3718E-6A7B-F971-87A9-610D3517E797}"/>
              </a:ext>
            </a:extLst>
          </p:cNvPr>
          <p:cNvSpPr/>
          <p:nvPr/>
        </p:nvSpPr>
        <p:spPr>
          <a:xfrm>
            <a:off x="5960853" y="4028535"/>
            <a:ext cx="4600756" cy="2760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Generate position independent code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0D8E26F-65C7-5F92-C42A-EE6AE61D7CEA}"/>
              </a:ext>
            </a:extLst>
          </p:cNvPr>
          <p:cNvSpPr/>
          <p:nvPr/>
        </p:nvSpPr>
        <p:spPr>
          <a:xfrm>
            <a:off x="5960853" y="4356428"/>
            <a:ext cx="4600756" cy="2760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Create the shared library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0AF6C30-96B6-5082-13B7-1D3681002CD5}"/>
              </a:ext>
            </a:extLst>
          </p:cNvPr>
          <p:cNvSpPr/>
          <p:nvPr/>
        </p:nvSpPr>
        <p:spPr>
          <a:xfrm>
            <a:off x="5960853" y="4673376"/>
            <a:ext cx="5865962" cy="2760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Create the executable. Reference the shared library.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1F60B6-9420-CA2A-27E4-733F3848C6C0}"/>
              </a:ext>
            </a:extLst>
          </p:cNvPr>
          <p:cNvSpPr/>
          <p:nvPr/>
        </p:nvSpPr>
        <p:spPr>
          <a:xfrm>
            <a:off x="5960853" y="4990324"/>
            <a:ext cx="5865962" cy="5831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Tell the system that the factorial library is in the current directory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D69886-8553-DA31-640D-BBFE889BD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4081339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DCAFC-73BD-334C-1B51-2D895773E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Cores and Registers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C12C3-86E1-1E65-40BA-CCA6D06A0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14798"/>
            <a:ext cx="11038840" cy="2540001"/>
          </a:xfrm>
        </p:spPr>
        <p:txBody>
          <a:bodyPr>
            <a:normAutofit lnSpcReduction="10000"/>
          </a:bodyPr>
          <a:lstStyle/>
          <a:p>
            <a:r>
              <a:rPr lang="en-US" sz="2400"/>
              <a:t>Every core has a set of </a:t>
            </a:r>
            <a:r>
              <a:rPr lang="en-US" sz="2400">
                <a:solidFill>
                  <a:srgbClr val="FF0000"/>
                </a:solidFill>
              </a:rPr>
              <a:t>registers</a:t>
            </a:r>
            <a:r>
              <a:rPr lang="en-US" sz="2400"/>
              <a:t> – named storage locations</a:t>
            </a:r>
          </a:p>
          <a:p>
            <a:r>
              <a:rPr lang="en-US" sz="2400"/>
              <a:t>They number from 8-32. They can be accessed very </a:t>
            </a:r>
            <a:r>
              <a:rPr lang="en-US" sz="2400">
                <a:solidFill>
                  <a:srgbClr val="002060"/>
                </a:solidFill>
              </a:rPr>
              <a:t>quickly</a:t>
            </a:r>
            <a:r>
              <a:rPr lang="en-US" sz="2400"/>
              <a:t> (fraction of a clock cycle).</a:t>
            </a:r>
          </a:p>
          <a:p>
            <a:r>
              <a:rPr lang="en-US" sz="2400"/>
              <a:t>Most of the CPU’s operations are performed usually on </a:t>
            </a:r>
            <a:r>
              <a:rPr lang="en-US" sz="2400">
                <a:solidFill>
                  <a:srgbClr val="C00000"/>
                </a:solidFill>
              </a:rPr>
              <a:t>registers</a:t>
            </a:r>
            <a:r>
              <a:rPr lang="en-US" sz="2400"/>
              <a:t>.</a:t>
            </a:r>
          </a:p>
          <a:p>
            <a:r>
              <a:rPr lang="en-US" sz="2400"/>
              <a:t>RISC machines first </a:t>
            </a:r>
            <a:r>
              <a:rPr lang="en-US" sz="2400">
                <a:solidFill>
                  <a:srgbClr val="7030A0"/>
                </a:solidFill>
              </a:rPr>
              <a:t>load</a:t>
            </a:r>
            <a:r>
              <a:rPr lang="en-US" sz="2400"/>
              <a:t> memory values into registers and then </a:t>
            </a:r>
            <a:r>
              <a:rPr lang="en-US" sz="2400">
                <a:solidFill>
                  <a:schemeClr val="accent5">
                    <a:lumMod val="75000"/>
                  </a:schemeClr>
                </a:solidFill>
              </a:rPr>
              <a:t>perform</a:t>
            </a:r>
            <a:r>
              <a:rPr lang="en-US" sz="2400"/>
              <a:t> operations on them</a:t>
            </a:r>
          </a:p>
          <a:p>
            <a:r>
              <a:rPr lang="en-US" sz="2400"/>
              <a:t>CISC machines can have one </a:t>
            </a:r>
            <a:r>
              <a:rPr lang="en-US" sz="2400">
                <a:solidFill>
                  <a:srgbClr val="00B050"/>
                </a:solidFill>
              </a:rPr>
              <a:t>source</a:t>
            </a:r>
            <a:r>
              <a:rPr lang="en-US" sz="2400"/>
              <a:t> operand from memory (</a:t>
            </a:r>
            <a:r>
              <a:rPr lang="en-US" sz="2400">
                <a:solidFill>
                  <a:srgbClr val="FF0000"/>
                </a:solidFill>
              </a:rPr>
              <a:t>lower</a:t>
            </a:r>
            <a:r>
              <a:rPr lang="en-US" sz="2400"/>
              <a:t> register usage)</a:t>
            </a:r>
            <a:endParaRPr lang="en-US" sz="10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7A0B26-861C-74F0-59C2-51E93820A010}"/>
              </a:ext>
            </a:extLst>
          </p:cNvPr>
          <p:cNvSpPr/>
          <p:nvPr/>
        </p:nvSpPr>
        <p:spPr>
          <a:xfrm>
            <a:off x="5689599" y="1272725"/>
            <a:ext cx="4557245" cy="2669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Core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CFA99A0-6530-CBB1-CE1C-E027A22ECCBC}"/>
              </a:ext>
            </a:extLst>
          </p:cNvPr>
          <p:cNvSpPr/>
          <p:nvPr/>
        </p:nvSpPr>
        <p:spPr>
          <a:xfrm>
            <a:off x="8331200" y="1272724"/>
            <a:ext cx="1915644" cy="120631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Registers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A291A-B76B-6C64-ACFE-ECCCFA6F5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F6C3AB6-5D9D-A16D-0448-0D4D1AA9D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42371647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E979-D990-ED54-628F-95C0FE7E3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Some Important Linux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0F0CC-9914-B27D-5775-D9B80220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IN" i="1" err="1"/>
              <a:t>ldd</a:t>
            </a:r>
            <a:r>
              <a:rPr lang="en-IN"/>
              <a:t> </a:t>
            </a:r>
            <a:r>
              <a:rPr lang="en-IN">
                <a:sym typeface="Wingdings" panose="05000000000000000000" pitchFamily="2" charset="2"/>
              </a:rPr>
              <a:t> </a:t>
            </a:r>
            <a:r>
              <a:rPr lang="en-IN">
                <a:solidFill>
                  <a:srgbClr val="00B050"/>
                </a:solidFill>
                <a:sym typeface="Wingdings" panose="05000000000000000000" pitchFamily="2" charset="2"/>
              </a:rPr>
              <a:t>Display</a:t>
            </a:r>
            <a:r>
              <a:rPr lang="en-IN">
                <a:sym typeface="Wingdings" panose="05000000000000000000" pitchFamily="2" charset="2"/>
              </a:rPr>
              <a:t> the location of the shared libraries on your file system</a:t>
            </a:r>
          </a:p>
          <a:p>
            <a:r>
              <a:rPr lang="en-IN" i="1" err="1">
                <a:sym typeface="Wingdings" panose="05000000000000000000" pitchFamily="2" charset="2"/>
              </a:rPr>
              <a:t>objdump</a:t>
            </a:r>
            <a:r>
              <a:rPr lang="en-IN">
                <a:sym typeface="Wingdings" panose="05000000000000000000" pitchFamily="2" charset="2"/>
              </a:rPr>
              <a:t>  See all the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contents</a:t>
            </a:r>
            <a:r>
              <a:rPr lang="en-IN">
                <a:sym typeface="Wingdings" panose="05000000000000000000" pitchFamily="2" charset="2"/>
              </a:rPr>
              <a:t> of an object (.o) file</a:t>
            </a:r>
            <a:br>
              <a:rPr lang="en-IN">
                <a:sym typeface="Wingdings" panose="05000000000000000000" pitchFamily="2" charset="2"/>
              </a:rPr>
            </a:br>
            <a:r>
              <a:rPr lang="en-IN">
                <a:sym typeface="Wingdings" panose="05000000000000000000" pitchFamily="2" charset="2"/>
              </a:rPr>
              <a:t>Table, sections, machine instructions (also in the disassembled form)</a:t>
            </a:r>
          </a:p>
          <a:p>
            <a:r>
              <a:rPr lang="en-IN" i="1" err="1">
                <a:sym typeface="Wingdings" panose="05000000000000000000" pitchFamily="2" charset="2"/>
              </a:rPr>
              <a:t>readelf</a:t>
            </a:r>
            <a:r>
              <a:rPr lang="en-IN">
                <a:sym typeface="Wingdings" panose="05000000000000000000" pitchFamily="2" charset="2"/>
              </a:rPr>
              <a:t>  More </a:t>
            </a:r>
            <a:r>
              <a:rPr lang="en-IN">
                <a:solidFill>
                  <a:srgbClr val="7030A0"/>
                </a:solidFill>
                <a:sym typeface="Wingdings" panose="05000000000000000000" pitchFamily="2" charset="2"/>
              </a:rPr>
              <a:t>expressive</a:t>
            </a:r>
            <a:r>
              <a:rPr lang="en-IN">
                <a:sym typeface="Wingdings" panose="05000000000000000000" pitchFamily="2" charset="2"/>
              </a:rPr>
              <a:t> than </a:t>
            </a:r>
            <a:r>
              <a:rPr lang="en-IN" err="1">
                <a:sym typeface="Wingdings" panose="05000000000000000000" pitchFamily="2" charset="2"/>
              </a:rPr>
              <a:t>objdump</a:t>
            </a:r>
            <a:endParaRPr lang="en-IN">
              <a:sym typeface="Wingdings" panose="05000000000000000000" pitchFamily="2" charset="2"/>
            </a:endParaRPr>
          </a:p>
          <a:p>
            <a:r>
              <a:rPr lang="en-IN" i="1">
                <a:sym typeface="Wingdings" panose="05000000000000000000" pitchFamily="2" charset="2"/>
              </a:rPr>
              <a:t>nm</a:t>
            </a:r>
            <a:r>
              <a:rPr lang="en-IN">
                <a:sym typeface="Wingdings" panose="05000000000000000000" pitchFamily="2" charset="2"/>
              </a:rPr>
              <a:t> &lt;</a:t>
            </a:r>
            <a:r>
              <a:rPr lang="en-IN" err="1">
                <a:sym typeface="Wingdings" panose="05000000000000000000" pitchFamily="2" charset="2"/>
              </a:rPr>
              <a:t>file.o</a:t>
            </a:r>
            <a:r>
              <a:rPr lang="en-IN">
                <a:sym typeface="Wingdings" panose="05000000000000000000" pitchFamily="2" charset="2"/>
              </a:rPr>
              <a:t>&gt;  List the </a:t>
            </a:r>
            <a:r>
              <a:rPr lang="en-IN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symbols</a:t>
            </a:r>
            <a:r>
              <a:rPr lang="en-IN">
                <a:sym typeface="Wingdings" panose="05000000000000000000" pitchFamily="2" charset="2"/>
              </a:rPr>
              <a:t> in object files</a:t>
            </a:r>
          </a:p>
          <a:p>
            <a:r>
              <a:rPr lang="en-IN" i="1">
                <a:sym typeface="Wingdings" panose="05000000000000000000" pitchFamily="2" charset="2"/>
              </a:rPr>
              <a:t>strip</a:t>
            </a:r>
            <a:r>
              <a:rPr lang="en-IN">
                <a:sym typeface="Wingdings" panose="05000000000000000000" pitchFamily="2" charset="2"/>
              </a:rPr>
              <a:t> &lt;</a:t>
            </a:r>
            <a:r>
              <a:rPr lang="en-IN" err="1">
                <a:sym typeface="Wingdings" panose="05000000000000000000" pitchFamily="2" charset="2"/>
              </a:rPr>
              <a:t>file.o</a:t>
            </a:r>
            <a:r>
              <a:rPr lang="en-IN">
                <a:sym typeface="Wingdings" panose="05000000000000000000" pitchFamily="2" charset="2"/>
              </a:rPr>
              <a:t>&gt;  Discard </a:t>
            </a:r>
            <a:r>
              <a:rPr lang="en-IN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symbols</a:t>
            </a:r>
            <a:r>
              <a:rPr lang="en-IN">
                <a:sym typeface="Wingdings" panose="05000000000000000000" pitchFamily="2" charset="2"/>
              </a:rPr>
              <a:t> from object files</a:t>
            </a:r>
          </a:p>
          <a:p>
            <a:r>
              <a:rPr lang="en-IN" i="1" err="1">
                <a:cs typeface="Calibri" panose="020F0502020204030204"/>
              </a:rPr>
              <a:t>ranlib</a:t>
            </a:r>
            <a:r>
              <a:rPr lang="en-IN" i="1">
                <a:cs typeface="Calibri" panose="020F0502020204030204"/>
              </a:rPr>
              <a:t> &lt;archive&gt; </a:t>
            </a:r>
            <a:r>
              <a:rPr lang="en-IN">
                <a:cs typeface="Calibri" panose="020F0502020204030204"/>
                <a:sym typeface="Wingdings" panose="05000000000000000000" pitchFamily="2" charset="2"/>
              </a:rPr>
              <a:t> </a:t>
            </a:r>
            <a:r>
              <a:rPr lang="en-IN">
                <a:cs typeface="Calibri" panose="020F0502020204030204"/>
              </a:rPr>
              <a:t> Generate an index for an archive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A98474-2956-E9A5-BE87-B7F5FD4DC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5F52E-5C58-0EDB-7F07-ACCDD7ABA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3583062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5459476" y="257556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99B0BB-DD63-BE05-C42D-BC81A52A6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41</a:t>
            </a:fld>
            <a:endParaRPr lang="en-US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3FE471C1-D7B2-0C0A-C1FC-501203A6D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0102332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3F526-E05D-15C3-B426-63174ABF7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Size and Overlap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3C63C-EA1D-62CE-3B2C-75F6A2DA7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1057" y="1690688"/>
            <a:ext cx="10515600" cy="97767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How does a process view memory?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2A0A7-CDD5-02FC-3D22-582E9EB4F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3048729-EB6E-91B6-4DB6-D0902978A0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28" y="1507690"/>
            <a:ext cx="995071" cy="9950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578D69-FFDA-9CBB-EA4F-BFF39D23EA7E}"/>
              </a:ext>
            </a:extLst>
          </p:cNvPr>
          <p:cNvSpPr txBox="1"/>
          <p:nvPr/>
        </p:nvSpPr>
        <p:spPr>
          <a:xfrm>
            <a:off x="838200" y="2967335"/>
            <a:ext cx="1531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00B050"/>
                </a:solidFill>
                <a:latin typeface="Comic Sans MS" panose="030F0702030302020204" pitchFamily="66" charset="0"/>
              </a:rPr>
              <a:t>Answer: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AD87A5F-29C8-E5D6-6E18-75871B194FA4}"/>
              </a:ext>
            </a:extLst>
          </p:cNvPr>
          <p:cNvSpPr txBox="1">
            <a:spLocks/>
          </p:cNvSpPr>
          <p:nvPr/>
        </p:nvSpPr>
        <p:spPr>
          <a:xfrm>
            <a:off x="2471057" y="2967335"/>
            <a:ext cx="3919583" cy="601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One large array of bytes.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886F6-2AF0-EB42-2F5C-515C86AEB181}"/>
              </a:ext>
            </a:extLst>
          </p:cNvPr>
          <p:cNvSpPr/>
          <p:nvPr/>
        </p:nvSpPr>
        <p:spPr>
          <a:xfrm>
            <a:off x="2064799" y="3743538"/>
            <a:ext cx="1004972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DDFAAE-DAA7-0CAE-279D-7E99110FE66D}"/>
              </a:ext>
            </a:extLst>
          </p:cNvPr>
          <p:cNvSpPr/>
          <p:nvPr/>
        </p:nvSpPr>
        <p:spPr>
          <a:xfrm>
            <a:off x="3069771" y="3743538"/>
            <a:ext cx="1004972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1DB851-04A1-BC66-3244-0DCDC86C2D85}"/>
              </a:ext>
            </a:extLst>
          </p:cNvPr>
          <p:cNvSpPr/>
          <p:nvPr/>
        </p:nvSpPr>
        <p:spPr>
          <a:xfrm>
            <a:off x="5079715" y="3742400"/>
            <a:ext cx="1004972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333ACA-E2F7-A47F-F54C-D223D120D467}"/>
              </a:ext>
            </a:extLst>
          </p:cNvPr>
          <p:cNvSpPr/>
          <p:nvPr/>
        </p:nvSpPr>
        <p:spPr>
          <a:xfrm>
            <a:off x="4074743" y="3743537"/>
            <a:ext cx="1004972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24213E-192D-A95D-CF24-2DB607CA0F3F}"/>
              </a:ext>
            </a:extLst>
          </p:cNvPr>
          <p:cNvSpPr/>
          <p:nvPr/>
        </p:nvSpPr>
        <p:spPr>
          <a:xfrm>
            <a:off x="6084687" y="3742400"/>
            <a:ext cx="1004972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A63E3F-2EA3-F2E5-5DB4-B49667DD04E9}"/>
              </a:ext>
            </a:extLst>
          </p:cNvPr>
          <p:cNvSpPr/>
          <p:nvPr/>
        </p:nvSpPr>
        <p:spPr>
          <a:xfrm>
            <a:off x="7089659" y="3742400"/>
            <a:ext cx="1004972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3715B6-0C79-95E7-C856-916303E32475}"/>
              </a:ext>
            </a:extLst>
          </p:cNvPr>
          <p:cNvSpPr/>
          <p:nvPr/>
        </p:nvSpPr>
        <p:spPr>
          <a:xfrm>
            <a:off x="9099603" y="3741262"/>
            <a:ext cx="1004972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93803A-4474-A9D5-F7DE-BBF301125FB9}"/>
              </a:ext>
            </a:extLst>
          </p:cNvPr>
          <p:cNvSpPr/>
          <p:nvPr/>
        </p:nvSpPr>
        <p:spPr>
          <a:xfrm>
            <a:off x="8094631" y="3742399"/>
            <a:ext cx="1004972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FECC9754-E216-9596-0E0C-E81D226572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3" y="4984314"/>
            <a:ext cx="995071" cy="995071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02B1944-39C9-59B5-5010-1F250AADFC53}"/>
              </a:ext>
            </a:extLst>
          </p:cNvPr>
          <p:cNvSpPr txBox="1">
            <a:spLocks/>
          </p:cNvSpPr>
          <p:nvPr/>
        </p:nvSpPr>
        <p:spPr>
          <a:xfrm>
            <a:off x="2369599" y="5054674"/>
            <a:ext cx="9237895" cy="977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How do we ensure that the memory regions of two processes</a:t>
            </a:r>
            <a:br>
              <a:rPr lang="en-US"/>
            </a:br>
            <a:r>
              <a:rPr lang="en-US"/>
              <a:t>do not overlap? 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2246CB6-6D83-DE7D-8560-168EF13BCA45}"/>
              </a:ext>
            </a:extLst>
          </p:cNvPr>
          <p:cNvSpPr/>
          <p:nvPr/>
        </p:nvSpPr>
        <p:spPr>
          <a:xfrm>
            <a:off x="5816522" y="5782136"/>
            <a:ext cx="3394593" cy="87753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2060"/>
                </a:solidFill>
              </a:rPr>
              <a:t>Overlap problem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A53FCA-636F-246D-654B-AA1E80895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1722" y="6512433"/>
            <a:ext cx="4114800" cy="365125"/>
          </a:xfrm>
        </p:spPr>
        <p:txBody>
          <a:bodyPr/>
          <a:lstStyle/>
          <a:p>
            <a:r>
              <a:rPr lang="en-US" dirty="0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3874306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9A440-DD6A-D690-9F00-134A90D91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Virtualize the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6FBDD-6498-5768-7FF5-6C8598EDD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05BE17-4DB0-7006-6041-1AA5E04E9385}"/>
              </a:ext>
            </a:extLst>
          </p:cNvPr>
          <p:cNvSpPr/>
          <p:nvPr/>
        </p:nvSpPr>
        <p:spPr>
          <a:xfrm>
            <a:off x="2064799" y="3743538"/>
            <a:ext cx="1004972" cy="7293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BF591E-936F-3594-57E5-DF970CBE68AA}"/>
              </a:ext>
            </a:extLst>
          </p:cNvPr>
          <p:cNvSpPr/>
          <p:nvPr/>
        </p:nvSpPr>
        <p:spPr>
          <a:xfrm>
            <a:off x="3069771" y="3743538"/>
            <a:ext cx="1004972" cy="7293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6EEEB1-F323-5061-41C7-8E48FF8021B5}"/>
              </a:ext>
            </a:extLst>
          </p:cNvPr>
          <p:cNvSpPr/>
          <p:nvPr/>
        </p:nvSpPr>
        <p:spPr>
          <a:xfrm>
            <a:off x="5079715" y="3742400"/>
            <a:ext cx="1004972" cy="7293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E8A9B3-C7BB-8D15-5162-D32A51085BE1}"/>
              </a:ext>
            </a:extLst>
          </p:cNvPr>
          <p:cNvSpPr/>
          <p:nvPr/>
        </p:nvSpPr>
        <p:spPr>
          <a:xfrm>
            <a:off x="4074743" y="3743537"/>
            <a:ext cx="1004972" cy="7293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50D809-77D8-8951-C6E9-205D4E3F916D}"/>
              </a:ext>
            </a:extLst>
          </p:cNvPr>
          <p:cNvSpPr/>
          <p:nvPr/>
        </p:nvSpPr>
        <p:spPr>
          <a:xfrm>
            <a:off x="6084687" y="3742400"/>
            <a:ext cx="1004972" cy="7293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B22538-4485-C0F0-D416-D88CAC9FA17B}"/>
              </a:ext>
            </a:extLst>
          </p:cNvPr>
          <p:cNvSpPr/>
          <p:nvPr/>
        </p:nvSpPr>
        <p:spPr>
          <a:xfrm>
            <a:off x="7089659" y="3742400"/>
            <a:ext cx="1004972" cy="7293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2D9466-C8CA-C3F7-30D6-C8A1745A6AE6}"/>
              </a:ext>
            </a:extLst>
          </p:cNvPr>
          <p:cNvSpPr/>
          <p:nvPr/>
        </p:nvSpPr>
        <p:spPr>
          <a:xfrm>
            <a:off x="9099603" y="3741262"/>
            <a:ext cx="1004972" cy="7293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13E1BD-2E36-12AD-E6AF-D54BF7D257B9}"/>
              </a:ext>
            </a:extLst>
          </p:cNvPr>
          <p:cNvSpPr/>
          <p:nvPr/>
        </p:nvSpPr>
        <p:spPr>
          <a:xfrm>
            <a:off x="8094631" y="3742399"/>
            <a:ext cx="1004972" cy="7293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7FD23E-549E-111D-4EDB-817C7EA5B155}"/>
              </a:ext>
            </a:extLst>
          </p:cNvPr>
          <p:cNvSpPr/>
          <p:nvPr/>
        </p:nvSpPr>
        <p:spPr>
          <a:xfrm>
            <a:off x="3974879" y="2096116"/>
            <a:ext cx="1004972" cy="7293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D564FC-82A2-0AC3-DD11-8234B39D2249}"/>
              </a:ext>
            </a:extLst>
          </p:cNvPr>
          <p:cNvSpPr/>
          <p:nvPr/>
        </p:nvSpPr>
        <p:spPr>
          <a:xfrm>
            <a:off x="4979851" y="2096116"/>
            <a:ext cx="1004972" cy="7293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A6B970-1FE6-3745-8B6E-1CAFFB5E9F85}"/>
              </a:ext>
            </a:extLst>
          </p:cNvPr>
          <p:cNvSpPr/>
          <p:nvPr/>
        </p:nvSpPr>
        <p:spPr>
          <a:xfrm>
            <a:off x="6989795" y="2094978"/>
            <a:ext cx="1004972" cy="7293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C46EE3-955C-0721-1496-51DC66249212}"/>
              </a:ext>
            </a:extLst>
          </p:cNvPr>
          <p:cNvSpPr/>
          <p:nvPr/>
        </p:nvSpPr>
        <p:spPr>
          <a:xfrm>
            <a:off x="5984823" y="2096115"/>
            <a:ext cx="1004972" cy="7293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9DED89-AC64-2F1B-265A-183A7C4586DF}"/>
              </a:ext>
            </a:extLst>
          </p:cNvPr>
          <p:cNvSpPr/>
          <p:nvPr/>
        </p:nvSpPr>
        <p:spPr>
          <a:xfrm>
            <a:off x="4074743" y="5276196"/>
            <a:ext cx="1004972" cy="7293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1398841-85A2-5B28-F325-3B1BFC8E264D}"/>
              </a:ext>
            </a:extLst>
          </p:cNvPr>
          <p:cNvSpPr/>
          <p:nvPr/>
        </p:nvSpPr>
        <p:spPr>
          <a:xfrm>
            <a:off x="5079715" y="5276196"/>
            <a:ext cx="1004972" cy="7293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B31542-77F7-D960-01D4-D31D86CFAD03}"/>
              </a:ext>
            </a:extLst>
          </p:cNvPr>
          <p:cNvSpPr/>
          <p:nvPr/>
        </p:nvSpPr>
        <p:spPr>
          <a:xfrm>
            <a:off x="7089659" y="5275058"/>
            <a:ext cx="1004972" cy="7293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DA2AF73-F0D0-4B71-EFFE-C92268D4B0A7}"/>
              </a:ext>
            </a:extLst>
          </p:cNvPr>
          <p:cNvSpPr/>
          <p:nvPr/>
        </p:nvSpPr>
        <p:spPr>
          <a:xfrm>
            <a:off x="6084687" y="5276195"/>
            <a:ext cx="1004972" cy="7293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52DC33B-0279-78C8-6A39-161FAC0905E1}"/>
              </a:ext>
            </a:extLst>
          </p:cNvPr>
          <p:cNvSpPr/>
          <p:nvPr/>
        </p:nvSpPr>
        <p:spPr>
          <a:xfrm>
            <a:off x="1178560" y="1986807"/>
            <a:ext cx="2153920" cy="72916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Process 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1AAAF4-4634-BD8C-AEEB-485AC32C8236}"/>
              </a:ext>
            </a:extLst>
          </p:cNvPr>
          <p:cNvSpPr/>
          <p:nvPr/>
        </p:nvSpPr>
        <p:spPr>
          <a:xfrm>
            <a:off x="1178560" y="5275058"/>
            <a:ext cx="2153920" cy="72916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Process 2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8FCD12-CDED-1C24-F5DB-0AF1A872E09A}"/>
              </a:ext>
            </a:extLst>
          </p:cNvPr>
          <p:cNvCxnSpPr>
            <a:endCxn id="6" idx="2"/>
          </p:cNvCxnSpPr>
          <p:nvPr/>
        </p:nvCxnSpPr>
        <p:spPr>
          <a:xfrm flipH="1" flipV="1">
            <a:off x="3572257" y="4472881"/>
            <a:ext cx="1141983" cy="802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ACFFB11-71CD-6472-6264-1CE2354B6623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5513695" y="4471743"/>
            <a:ext cx="68506" cy="801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C971B8F-6BC2-8FA7-12EB-3E382495A2D6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6518667" y="4471743"/>
            <a:ext cx="1073478" cy="785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7E75538-2885-352B-AB2C-FF755485385E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7537122" y="4470605"/>
            <a:ext cx="2064967" cy="795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95FB585-3BA2-90C7-45E0-E4B20C32A6B2}"/>
              </a:ext>
            </a:extLst>
          </p:cNvPr>
          <p:cNvCxnSpPr>
            <a:cxnSpLocks/>
            <a:stCxn id="15" idx="2"/>
            <a:endCxn id="12" idx="0"/>
          </p:cNvCxnSpPr>
          <p:nvPr/>
        </p:nvCxnSpPr>
        <p:spPr>
          <a:xfrm>
            <a:off x="7492281" y="2824321"/>
            <a:ext cx="1104836" cy="918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4B9A24B-AE42-6D78-7D72-9589CB62736C}"/>
              </a:ext>
            </a:extLst>
          </p:cNvPr>
          <p:cNvCxnSpPr>
            <a:cxnSpLocks/>
            <a:stCxn id="16" idx="2"/>
            <a:endCxn id="9" idx="0"/>
          </p:cNvCxnSpPr>
          <p:nvPr/>
        </p:nvCxnSpPr>
        <p:spPr>
          <a:xfrm>
            <a:off x="6487309" y="2825458"/>
            <a:ext cx="99864" cy="916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CB01F2C-E35B-E933-93BB-AED2DEF529E2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577229" y="2824321"/>
            <a:ext cx="883487" cy="919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BCEC207-2EE5-9820-F31A-5D92C37A55A7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567285" y="2824321"/>
            <a:ext cx="1887949" cy="919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697C40F1-82E7-3287-B556-6F23FA20349D}"/>
              </a:ext>
            </a:extLst>
          </p:cNvPr>
          <p:cNvSpPr/>
          <p:nvPr/>
        </p:nvSpPr>
        <p:spPr>
          <a:xfrm>
            <a:off x="9099602" y="798819"/>
            <a:ext cx="2975123" cy="729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Divide memory into 4-KB chunks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D7DF92D-633B-DED2-4266-68AD9578F11A}"/>
              </a:ext>
            </a:extLst>
          </p:cNvPr>
          <p:cNvSpPr/>
          <p:nvPr/>
        </p:nvSpPr>
        <p:spPr>
          <a:xfrm>
            <a:off x="9099603" y="1855517"/>
            <a:ext cx="2975123" cy="729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Map process’s virtual pages to physical frames</a:t>
            </a:r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192303A0-2B1C-7FA0-70DC-81835037C3DD}"/>
              </a:ext>
            </a:extLst>
          </p:cNvPr>
          <p:cNvSpPr/>
          <p:nvPr/>
        </p:nvSpPr>
        <p:spPr>
          <a:xfrm>
            <a:off x="10348403" y="1508125"/>
            <a:ext cx="477520" cy="3651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E540A2-33DF-DAC0-02F4-01FD01C43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7495718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9A440-DD6A-D690-9F00-134A90D91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the key idea?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6FBDD-6498-5768-7FF5-6C8598EDD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1F7B7F-59FB-F55D-5EFE-2ED3A44D09F7}"/>
              </a:ext>
            </a:extLst>
          </p:cNvPr>
          <p:cNvSpPr txBox="1"/>
          <p:nvPr/>
        </p:nvSpPr>
        <p:spPr>
          <a:xfrm>
            <a:off x="1158240" y="2092960"/>
            <a:ext cx="10728960" cy="70788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2000"/>
              <a:t>The program, compiler, and the runtime all see </a:t>
            </a:r>
            <a:r>
              <a:rPr lang="en-US" sz="2000">
                <a:solidFill>
                  <a:srgbClr val="0070C0"/>
                </a:solidFill>
              </a:rPr>
              <a:t>virtual</a:t>
            </a:r>
            <a:r>
              <a:rPr lang="en-US" sz="2000"/>
              <a:t> addresses. This means that they assume</a:t>
            </a:r>
            <a:br>
              <a:rPr lang="en-US" sz="2000"/>
            </a:br>
            <a:r>
              <a:rPr lang="en-US" sz="2000"/>
              <a:t>that the </a:t>
            </a:r>
            <a:r>
              <a:rPr lang="en-US" sz="2000">
                <a:solidFill>
                  <a:srgbClr val="00B050"/>
                </a:solidFill>
              </a:rPr>
              <a:t>process</a:t>
            </a:r>
            <a:r>
              <a:rPr lang="en-US" sz="2000"/>
              <a:t> has one large, contiguous address space. The </a:t>
            </a:r>
            <a:r>
              <a:rPr lang="en-US" sz="2000">
                <a:solidFill>
                  <a:srgbClr val="00B050"/>
                </a:solidFill>
              </a:rPr>
              <a:t>process</a:t>
            </a:r>
            <a:r>
              <a:rPr lang="en-US" sz="2000"/>
              <a:t> can access any </a:t>
            </a:r>
            <a:r>
              <a:rPr lang="en-US" sz="2000">
                <a:solidFill>
                  <a:srgbClr val="C00000"/>
                </a:solidFill>
              </a:rPr>
              <a:t>address</a:t>
            </a:r>
            <a:r>
              <a:rPr lang="en-US" sz="2000"/>
              <a:t> at will. </a:t>
            </a:r>
          </a:p>
        </p:txBody>
      </p:sp>
      <p:pic>
        <p:nvPicPr>
          <p:cNvPr id="5" name="Picture 4" descr="A picture containing seat&#10;&#10;Description automatically generated">
            <a:extLst>
              <a:ext uri="{FF2B5EF4-FFF2-40B4-BE49-F238E27FC236}">
                <a16:creationId xmlns:a16="http://schemas.microsoft.com/office/drawing/2014/main" id="{9F5FA22F-5440-2513-DA68-A1A931569E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24" y="2076034"/>
            <a:ext cx="1164764" cy="11806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449D9E-EF45-9A9A-D193-B724C0DDEB70}"/>
              </a:ext>
            </a:extLst>
          </p:cNvPr>
          <p:cNvSpPr/>
          <p:nvPr/>
        </p:nvSpPr>
        <p:spPr>
          <a:xfrm>
            <a:off x="4288966" y="3158995"/>
            <a:ext cx="2467778" cy="1200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Address translation engine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4A20523-8397-3453-2EC6-4206A129D636}"/>
              </a:ext>
            </a:extLst>
          </p:cNvPr>
          <p:cNvSpPr/>
          <p:nvPr/>
        </p:nvSpPr>
        <p:spPr>
          <a:xfrm>
            <a:off x="3176385" y="3530275"/>
            <a:ext cx="112776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057BD85-268D-6488-2EE6-DB929C9FB9A5}"/>
              </a:ext>
            </a:extLst>
          </p:cNvPr>
          <p:cNvSpPr/>
          <p:nvPr/>
        </p:nvSpPr>
        <p:spPr>
          <a:xfrm>
            <a:off x="6741565" y="3530275"/>
            <a:ext cx="112776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5802F5-6F5A-156E-F876-F6D2E716F62F}"/>
              </a:ext>
            </a:extLst>
          </p:cNvPr>
          <p:cNvSpPr txBox="1"/>
          <p:nvPr/>
        </p:nvSpPr>
        <p:spPr>
          <a:xfrm>
            <a:off x="3074785" y="3987475"/>
            <a:ext cx="993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/>
              <a:t>Virtual</a:t>
            </a:r>
            <a:br>
              <a:rPr lang="en-US" sz="2000"/>
            </a:br>
            <a:r>
              <a:rPr lang="en-US" sz="2000"/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5B512-4E90-189C-9F2E-1FA8DE51D028}"/>
              </a:ext>
            </a:extLst>
          </p:cNvPr>
          <p:cNvSpPr txBox="1"/>
          <p:nvPr/>
        </p:nvSpPr>
        <p:spPr>
          <a:xfrm>
            <a:off x="6808450" y="3987475"/>
            <a:ext cx="10105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/>
              <a:t>Physical</a:t>
            </a:r>
            <a:br>
              <a:rPr lang="en-US" sz="2000"/>
            </a:br>
            <a:r>
              <a:rPr lang="en-US" sz="2000"/>
              <a:t>address</a:t>
            </a:r>
          </a:p>
        </p:txBody>
      </p:sp>
      <p:sp>
        <p:nvSpPr>
          <p:cNvPr id="11" name="Explosion: 14 Points 10">
            <a:extLst>
              <a:ext uri="{FF2B5EF4-FFF2-40B4-BE49-F238E27FC236}">
                <a16:creationId xmlns:a16="http://schemas.microsoft.com/office/drawing/2014/main" id="{47A5D2C2-E185-3909-3CB8-67EFD255BFA4}"/>
              </a:ext>
            </a:extLst>
          </p:cNvPr>
          <p:cNvSpPr/>
          <p:nvPr/>
        </p:nvSpPr>
        <p:spPr>
          <a:xfrm>
            <a:off x="8453046" y="3110864"/>
            <a:ext cx="3526178" cy="1572896"/>
          </a:xfrm>
          <a:prstGeom prst="irregularSeal2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No overlaps between processes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030DFF8-26CD-3D5D-EA9B-88CAC4839552}"/>
              </a:ext>
            </a:extLst>
          </p:cNvPr>
          <p:cNvSpPr/>
          <p:nvPr/>
        </p:nvSpPr>
        <p:spPr>
          <a:xfrm>
            <a:off x="172720" y="5552192"/>
            <a:ext cx="2489200" cy="8636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CPU generates the virtual address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92E861B-AF4B-50A5-FFC1-16E8C90C9464}"/>
              </a:ext>
            </a:extLst>
          </p:cNvPr>
          <p:cNvSpPr/>
          <p:nvPr/>
        </p:nvSpPr>
        <p:spPr>
          <a:xfrm>
            <a:off x="2661920" y="5731262"/>
            <a:ext cx="6096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F995ED2-A74B-FA1A-5773-77AD6DEB6BE5}"/>
              </a:ext>
            </a:extLst>
          </p:cNvPr>
          <p:cNvSpPr/>
          <p:nvPr/>
        </p:nvSpPr>
        <p:spPr>
          <a:xfrm>
            <a:off x="3281646" y="4914127"/>
            <a:ext cx="2499326" cy="194387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The TLB (Translation Lookaside Buffer) tries to translate the address. It is a fast HW structure (32 to 128 entries)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D5AB951-EBDC-AA5A-14A5-D39C708621D3}"/>
              </a:ext>
            </a:extLst>
          </p:cNvPr>
          <p:cNvSpPr/>
          <p:nvPr/>
        </p:nvSpPr>
        <p:spPr>
          <a:xfrm>
            <a:off x="6380480" y="5141154"/>
            <a:ext cx="3134495" cy="168567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If it does not have the mapping, it requests the SW-resident page table for a translation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D268456-D18A-B04E-5C83-3F476023FAC4}"/>
              </a:ext>
            </a:extLst>
          </p:cNvPr>
          <p:cNvSpPr/>
          <p:nvPr/>
        </p:nvSpPr>
        <p:spPr>
          <a:xfrm>
            <a:off x="9530080" y="5502662"/>
            <a:ext cx="6096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9EB6C02-3310-1288-6118-957B2E89022C}"/>
              </a:ext>
            </a:extLst>
          </p:cNvPr>
          <p:cNvSpPr/>
          <p:nvPr/>
        </p:nvSpPr>
        <p:spPr>
          <a:xfrm>
            <a:off x="5780972" y="5883662"/>
            <a:ext cx="6096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9C6F0F0-D528-44A8-9B24-99607B3C8A85}"/>
              </a:ext>
            </a:extLst>
          </p:cNvPr>
          <p:cNvSpPr/>
          <p:nvPr/>
        </p:nvSpPr>
        <p:spPr>
          <a:xfrm>
            <a:off x="10154785" y="5273814"/>
            <a:ext cx="1955935" cy="10825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The physical address is sent to the caches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6D33607-0A08-F0C6-E218-F6C356210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9877277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A1D74-5F69-5C1B-BAC5-B15836F04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about the “size” problem?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72A17-D898-1BAC-215E-A3F9DD750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2613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/>
              <a:t>Assume that a process </a:t>
            </a:r>
            <a:r>
              <a:rPr lang="en-US">
                <a:solidFill>
                  <a:srgbClr val="0070C0"/>
                </a:solidFill>
              </a:rPr>
              <a:t>wishes</a:t>
            </a:r>
            <a:r>
              <a:rPr lang="en-US"/>
              <a:t> to access 3 GB of memory, but we only have 2 GB of </a:t>
            </a:r>
            <a:r>
              <a:rPr lang="en-US">
                <a:solidFill>
                  <a:srgbClr val="FF0000"/>
                </a:solidFill>
              </a:rPr>
              <a:t>main memory</a:t>
            </a:r>
            <a:r>
              <a:rPr lang="en-US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A22E58-CCBC-A7B2-E146-1AA0DFA5C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E02509-1AAF-08AA-DC2C-B2570B7B063E}"/>
              </a:ext>
            </a:extLst>
          </p:cNvPr>
          <p:cNvSpPr txBox="1"/>
          <p:nvPr/>
        </p:nvSpPr>
        <p:spPr>
          <a:xfrm>
            <a:off x="320994" y="2758153"/>
            <a:ext cx="1742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0B050"/>
                </a:solidFill>
                <a:latin typeface="Comic Sans MS" panose="030F0702030302020204" pitchFamily="66" charset="0"/>
              </a:rPr>
              <a:t>Answer: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D6478D-F0DA-A920-41FE-FD7508290BB1}"/>
              </a:ext>
            </a:extLst>
          </p:cNvPr>
          <p:cNvSpPr txBox="1"/>
          <p:nvPr/>
        </p:nvSpPr>
        <p:spPr>
          <a:xfrm>
            <a:off x="751840" y="3281373"/>
            <a:ext cx="110365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>
                <a:solidFill>
                  <a:srgbClr val="FF0000"/>
                </a:solidFill>
              </a:rPr>
              <a:t>Store</a:t>
            </a:r>
            <a:r>
              <a:rPr lang="en-US" sz="2400"/>
              <a:t> 2GB in main memory and store the remaining 1GB on the hard disk or any </a:t>
            </a:r>
            <a:br>
              <a:rPr lang="en-US" sz="2400"/>
            </a:br>
            <a:r>
              <a:rPr lang="en-US" sz="2400"/>
              <a:t>other storage device. Let us refer to the “non-main memory” region as the </a:t>
            </a:r>
            <a:r>
              <a:rPr lang="en-US" sz="2400" b="1">
                <a:solidFill>
                  <a:srgbClr val="002060"/>
                </a:solidFill>
              </a:rPr>
              <a:t>swap space</a:t>
            </a:r>
            <a:r>
              <a:rPr lang="en-US" sz="2400"/>
              <a:t>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612A4E-86B9-6246-B2FB-B7FB9680CA89}"/>
              </a:ext>
            </a:extLst>
          </p:cNvPr>
          <p:cNvSpPr txBox="1"/>
          <p:nvPr/>
        </p:nvSpPr>
        <p:spPr>
          <a:xfrm>
            <a:off x="751840" y="4280318"/>
            <a:ext cx="8418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/>
              <a:t>Use the virtual memory mechanism to manage the memory map.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30E4230-C7F1-E887-B1B7-25429D69DCA1}"/>
              </a:ext>
            </a:extLst>
          </p:cNvPr>
          <p:cNvSpPr/>
          <p:nvPr/>
        </p:nvSpPr>
        <p:spPr>
          <a:xfrm>
            <a:off x="751840" y="5154415"/>
            <a:ext cx="5598160" cy="109728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/>
              <a:t>If there is a TLB miss and the page table indicates that the frame is in the swap space, then bring it into the main memory first.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64D3928-21CE-4984-E441-2FAC1DC43A9F}"/>
              </a:ext>
            </a:extLst>
          </p:cNvPr>
          <p:cNvSpPr/>
          <p:nvPr/>
        </p:nvSpPr>
        <p:spPr>
          <a:xfrm>
            <a:off x="6532880" y="5154415"/>
            <a:ext cx="5598160" cy="109728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/>
              <a:t>The swap space could be on the local hard disk or could be on the hard disk of a remote machine. There could be several swap spaces as well.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1E86AA3C-7320-3F06-D562-1F6F23D5C9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4741983"/>
            <a:ext cx="731520" cy="731520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6127DF74-1AE5-0D98-DA35-0CFEB2042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320" y="4577359"/>
            <a:ext cx="741680" cy="74168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ADAB7C-6DF9-D017-71FD-02830BC9E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3781589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735360" y="176134"/>
            <a:ext cx="74168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err="1">
                <a:solidFill>
                  <a:schemeClr val="tx1"/>
                </a:solidFill>
              </a:rPr>
              <a:t>View</a:t>
            </a:r>
            <a:r>
              <a:rPr lang="fr-FR">
                <a:solidFill>
                  <a:schemeClr val="tx1"/>
                </a:solidFill>
              </a:rPr>
              <a:t> of Memory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903170" y="1328759"/>
            <a:ext cx="9745980" cy="2311511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>
              <a:buSzPct val="100000"/>
            </a:pPr>
            <a:r>
              <a:rPr lang="en-US" sz="2600" dirty="0">
                <a:latin typeface="Calibri" panose="020F0502020204030204" pitchFamily="34" charset="0"/>
              </a:rPr>
              <a:t>x86 follows a </a:t>
            </a:r>
            <a:r>
              <a:rPr lang="en-US" sz="2600" dirty="0">
                <a:solidFill>
                  <a:srgbClr val="00AE00"/>
                </a:solidFill>
                <a:latin typeface="Calibri" panose="020F0502020204030204" pitchFamily="34" charset="0"/>
              </a:rPr>
              <a:t>segmented</a:t>
            </a:r>
            <a:r>
              <a:rPr lang="en-US" sz="2600" dirty="0">
                <a:latin typeface="Calibri" panose="020F0502020204030204" pitchFamily="34" charset="0"/>
              </a:rPr>
              <a:t> memory model</a:t>
            </a:r>
          </a:p>
          <a:p>
            <a:pPr lvl="1">
              <a:buSzPct val="100000"/>
            </a:pPr>
            <a:r>
              <a:rPr lang="en-US" sz="2000" dirty="0">
                <a:latin typeface="Calibri" panose="020F0502020204030204" pitchFamily="34" charset="0"/>
              </a:rPr>
              <a:t>Each address in </a:t>
            </a:r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</a:rPr>
              <a:t>x86</a:t>
            </a:r>
            <a:r>
              <a:rPr lang="en-US" sz="2000" dirty="0">
                <a:latin typeface="Calibri" panose="020F0502020204030204" pitchFamily="34" charset="0"/>
              </a:rPr>
              <a:t> is actually an </a:t>
            </a:r>
            <a:r>
              <a:rPr lang="en-US" sz="2000" dirty="0">
                <a:solidFill>
                  <a:srgbClr val="008000"/>
                </a:solidFill>
                <a:latin typeface="Calibri" panose="020F0502020204030204" pitchFamily="34" charset="0"/>
              </a:rPr>
              <a:t>offset</a:t>
            </a:r>
            <a:r>
              <a:rPr lang="en-US" sz="2000" dirty="0">
                <a:latin typeface="Calibri" panose="020F0502020204030204" pitchFamily="34" charset="0"/>
              </a:rPr>
              <a:t> from the start of the </a:t>
            </a:r>
            <a:r>
              <a:rPr lang="en-US" sz="2000" dirty="0">
                <a:solidFill>
                  <a:srgbClr val="2323DC"/>
                </a:solidFill>
                <a:latin typeface="Calibri" panose="020F0502020204030204" pitchFamily="34" charset="0"/>
              </a:rPr>
              <a:t>segment</a:t>
            </a:r>
            <a:r>
              <a:rPr lang="en-US" sz="2000" dirty="0">
                <a:latin typeface="Calibri" panose="020F0502020204030204" pitchFamily="34" charset="0"/>
              </a:rPr>
              <a:t>.</a:t>
            </a:r>
          </a:p>
          <a:p>
            <a:pPr lvl="1">
              <a:buSzPct val="100000"/>
            </a:pPr>
            <a:r>
              <a:rPr lang="en-US" sz="2000" dirty="0">
                <a:latin typeface="Calibri" panose="020F0502020204030204" pitchFamily="34" charset="0"/>
              </a:rPr>
              <a:t>For example, an </a:t>
            </a:r>
            <a:r>
              <a:rPr lang="en-US" sz="2000" dirty="0">
                <a:solidFill>
                  <a:srgbClr val="2300DC"/>
                </a:solidFill>
                <a:latin typeface="Calibri" panose="020F0502020204030204" pitchFamily="34" charset="0"/>
              </a:rPr>
              <a:t>instruction</a:t>
            </a:r>
            <a:r>
              <a:rPr lang="en-US" sz="2000" dirty="0">
                <a:latin typeface="Calibri" panose="020F0502020204030204" pitchFamily="34" charset="0"/>
              </a:rPr>
              <a:t> address is an offset in the </a:t>
            </a:r>
            <a:r>
              <a:rPr lang="en-US" sz="2000" dirty="0">
                <a:solidFill>
                  <a:srgbClr val="FF6633"/>
                </a:solidFill>
                <a:latin typeface="Calibri" panose="020F0502020204030204" pitchFamily="34" charset="0"/>
              </a:rPr>
              <a:t>code segment</a:t>
            </a:r>
          </a:p>
          <a:p>
            <a:pPr lvl="1">
              <a:buSzPct val="100000"/>
            </a:pPr>
            <a:r>
              <a:rPr lang="en-US" sz="2000" dirty="0">
                <a:latin typeface="Calibri" panose="020F0502020204030204" pitchFamily="34" charset="0"/>
              </a:rPr>
              <a:t>The starting address of the code segment is maintained in a </a:t>
            </a:r>
            <a:r>
              <a:rPr lang="en-US" sz="2000" dirty="0">
                <a:solidFill>
                  <a:srgbClr val="33A3A3"/>
                </a:solidFill>
                <a:latin typeface="Calibri" panose="020F0502020204030204" pitchFamily="34" charset="0"/>
              </a:rPr>
              <a:t>code segment (CS) register</a:t>
            </a:r>
          </a:p>
        </p:txBody>
      </p:sp>
      <p:sp>
        <p:nvSpPr>
          <p:cNvPr id="4" name="Freeform 3"/>
          <p:cNvSpPr/>
          <p:nvPr/>
        </p:nvSpPr>
        <p:spPr>
          <a:xfrm>
            <a:off x="3616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4048159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4480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912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5344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5776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208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6640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7072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7504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7936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8368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75040" y="5413679"/>
            <a:ext cx="1015384" cy="356336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memory</a:t>
            </a:r>
          </a:p>
        </p:txBody>
      </p:sp>
      <p:sp>
        <p:nvSpPr>
          <p:cNvPr id="17" name="Freeform 16"/>
          <p:cNvSpPr/>
          <p:nvPr/>
        </p:nvSpPr>
        <p:spPr>
          <a:xfrm>
            <a:off x="2680160" y="4464000"/>
            <a:ext cx="1368000" cy="432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B613D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CS Register</a:t>
            </a:r>
          </a:p>
        </p:txBody>
      </p:sp>
      <p:sp>
        <p:nvSpPr>
          <p:cNvPr id="18" name="Freeform 17"/>
          <p:cNvSpPr/>
          <p:nvPr/>
        </p:nvSpPr>
        <p:spPr>
          <a:xfrm>
            <a:off x="6448280" y="4464000"/>
            <a:ext cx="1631880" cy="432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Address</a:t>
            </a:r>
          </a:p>
        </p:txBody>
      </p:sp>
      <p:sp>
        <p:nvSpPr>
          <p:cNvPr id="19" name="Freeform 18"/>
          <p:cNvSpPr/>
          <p:nvPr/>
        </p:nvSpPr>
        <p:spPr>
          <a:xfrm>
            <a:off x="4984161" y="4464000"/>
            <a:ext cx="503999" cy="36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0" name="Straight Connector 19"/>
          <p:cNvSpPr/>
          <p:nvPr/>
        </p:nvSpPr>
        <p:spPr>
          <a:xfrm>
            <a:off x="5083593" y="4642199"/>
            <a:ext cx="293080" cy="2952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1" name="Straight Connector 20"/>
          <p:cNvSpPr/>
          <p:nvPr/>
        </p:nvSpPr>
        <p:spPr>
          <a:xfrm>
            <a:off x="5231120" y="4464000"/>
            <a:ext cx="0" cy="33768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2" name="Straight Connector 21"/>
          <p:cNvSpPr/>
          <p:nvPr/>
        </p:nvSpPr>
        <p:spPr>
          <a:xfrm>
            <a:off x="4048160" y="4608000"/>
            <a:ext cx="936001" cy="0"/>
          </a:xfrm>
          <a:prstGeom prst="line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3" name="Straight Connector 22"/>
          <p:cNvSpPr/>
          <p:nvPr/>
        </p:nvSpPr>
        <p:spPr>
          <a:xfrm flipH="1">
            <a:off x="5488160" y="4680000"/>
            <a:ext cx="960120" cy="0"/>
          </a:xfrm>
          <a:prstGeom prst="line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4" name="Straight Connector 23"/>
          <p:cNvSpPr/>
          <p:nvPr/>
        </p:nvSpPr>
        <p:spPr>
          <a:xfrm>
            <a:off x="5231120" y="4896000"/>
            <a:ext cx="0" cy="445680"/>
          </a:xfrm>
          <a:prstGeom prst="line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26120" y="5917680"/>
            <a:ext cx="2639034" cy="44475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hangingPunct="0"/>
            <a:r>
              <a:rPr lang="en-IN" sz="2400" b="1">
                <a:solidFill>
                  <a:srgbClr val="FF420E"/>
                </a:solidFill>
                <a:latin typeface="Arial" pitchFamily="18"/>
                <a:ea typeface="Microsoft YaHei" pitchFamily="2"/>
                <a:cs typeface="Mangal" pitchFamily="2"/>
              </a:rPr>
              <a:t>Conceptual view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DD87750A-9B05-6C33-F505-1C06ED2EF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46</a:t>
            </a:fld>
            <a:endParaRPr lang="en-US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978372-1B9C-9E30-EAB0-0318F807B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6662350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362200" y="152401"/>
            <a:ext cx="74168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>
                <a:solidFill>
                  <a:schemeClr val="tx1"/>
                </a:solidFill>
              </a:rPr>
              <a:t>Segmentation in x86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362200" y="3460750"/>
            <a:ext cx="9321800" cy="2686050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>
              <a:buSzPct val="100000"/>
              <a:buFont typeface="Wingdings" panose="05000000000000000000" pitchFamily="2" charset="2"/>
              <a:buChar char="§"/>
            </a:pPr>
            <a:r>
              <a:rPr lang="en-US">
                <a:latin typeface="Calibri" panose="020F0502020204030204" pitchFamily="34" charset="0"/>
              </a:rPr>
              <a:t>x86 has 6 different segment registers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>
                <a:latin typeface="Calibri" panose="020F0502020204030204" pitchFamily="34" charset="0"/>
              </a:rPr>
              <a:t>Each register is 16 bits </a:t>
            </a:r>
            <a:r>
              <a:rPr lang="en-US">
                <a:solidFill>
                  <a:srgbClr val="00B050"/>
                </a:solidFill>
                <a:latin typeface="Calibri" panose="020F0502020204030204" pitchFamily="34" charset="0"/>
              </a:rPr>
              <a:t>wide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>
                <a:latin typeface="Calibri" panose="020F0502020204030204" pitchFamily="34" charset="0"/>
              </a:rPr>
              <a:t>Code segment (cs), data segment (ds), stack segment (ss), extra segment (es), extra segment 1 (fs), extra segment 2 (</a:t>
            </a:r>
            <a:r>
              <a:rPr lang="en-US" err="1">
                <a:latin typeface="Calibri" panose="020F0502020204030204" pitchFamily="34" charset="0"/>
              </a:rPr>
              <a:t>gs</a:t>
            </a:r>
            <a:r>
              <a:rPr lang="en-US">
                <a:latin typeface="Calibri" panose="020F0502020204030204" pitchFamily="34" charset="0"/>
              </a:rPr>
              <a:t>)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>
                <a:latin typeface="Calibri" panose="020F0502020204030204" pitchFamily="34" charset="0"/>
              </a:rPr>
              <a:t>Depending upon the type of </a:t>
            </a:r>
            <a:r>
              <a:rPr lang="en-US">
                <a:solidFill>
                  <a:srgbClr val="C00000"/>
                </a:solidFill>
                <a:latin typeface="Calibri" panose="020F0502020204030204" pitchFamily="34" charset="0"/>
              </a:rPr>
              <a:t>access</a:t>
            </a:r>
            <a:r>
              <a:rPr lang="en-US">
                <a:latin typeface="Calibri" panose="020F0502020204030204" pitchFamily="34" charset="0"/>
              </a:rPr>
              <a:t>, the </a:t>
            </a:r>
            <a:r>
              <a:rPr lang="en-US">
                <a:solidFill>
                  <a:srgbClr val="0070C0"/>
                </a:solidFill>
                <a:latin typeface="Calibri" panose="020F0502020204030204" pitchFamily="34" charset="0"/>
              </a:rPr>
              <a:t>CPU</a:t>
            </a:r>
            <a:r>
              <a:rPr lang="en-US">
                <a:latin typeface="Calibri" panose="020F0502020204030204" pitchFamily="34" charset="0"/>
              </a:rPr>
              <a:t> uses the appropriate segment register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endParaRPr lang="en-US">
              <a:latin typeface="Calibri" panose="020F0502020204030204" pitchFamily="34" charset="0"/>
            </a:endParaRPr>
          </a:p>
        </p:txBody>
      </p:sp>
      <p:grpSp>
        <p:nvGrpSpPr>
          <p:cNvPr id="3081" name="Group 3080"/>
          <p:cNvGrpSpPr/>
          <p:nvPr/>
        </p:nvGrpSpPr>
        <p:grpSpPr>
          <a:xfrm>
            <a:off x="4074160" y="1089027"/>
            <a:ext cx="2783999" cy="1991520"/>
            <a:chOff x="6205538" y="2024856"/>
            <a:chExt cx="1989138" cy="1404145"/>
          </a:xfrm>
        </p:grpSpPr>
        <p:sp>
          <p:nvSpPr>
            <p:cNvPr id="25" name="Rectangle 6"/>
            <p:cNvSpPr>
              <a:spLocks noChangeArrowheads="1"/>
            </p:cNvSpPr>
            <p:nvPr/>
          </p:nvSpPr>
          <p:spPr bwMode="auto">
            <a:xfrm>
              <a:off x="6421438" y="2452688"/>
              <a:ext cx="728663" cy="215900"/>
            </a:xfrm>
            <a:prstGeom prst="rect">
              <a:avLst/>
            </a:prstGeom>
            <a:solidFill>
              <a:srgbClr val="EE775F"/>
            </a:solidFill>
            <a:ln w="10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6" name="Rectangle 7"/>
            <p:cNvSpPr>
              <a:spLocks noChangeArrowheads="1"/>
            </p:cNvSpPr>
            <p:nvPr/>
          </p:nvSpPr>
          <p:spPr bwMode="auto">
            <a:xfrm>
              <a:off x="6653213" y="2436813"/>
              <a:ext cx="152329" cy="217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24282B"/>
                  </a:solidFill>
                  <a:latin typeface="Times New Roman" pitchFamily="18" charset="0"/>
                </a:rPr>
                <a:t>cs</a:t>
              </a:r>
              <a:endParaRPr lang="en-US" sz="2000">
                <a:latin typeface="Arial" pitchFamily="34" charset="0"/>
              </a:endParaRPr>
            </a:p>
          </p:txBody>
        </p:sp>
        <p:sp>
          <p:nvSpPr>
            <p:cNvPr id="27" name="Rectangle 8"/>
            <p:cNvSpPr>
              <a:spLocks noChangeArrowheads="1"/>
            </p:cNvSpPr>
            <p:nvPr/>
          </p:nvSpPr>
          <p:spPr bwMode="auto">
            <a:xfrm>
              <a:off x="6403975" y="2784475"/>
              <a:ext cx="730250" cy="214313"/>
            </a:xfrm>
            <a:prstGeom prst="rect">
              <a:avLst/>
            </a:prstGeom>
            <a:solidFill>
              <a:srgbClr val="EE775F"/>
            </a:solidFill>
            <a:ln w="10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8" name="Rectangle 9"/>
            <p:cNvSpPr>
              <a:spLocks noChangeArrowheads="1"/>
            </p:cNvSpPr>
            <p:nvPr/>
          </p:nvSpPr>
          <p:spPr bwMode="auto">
            <a:xfrm>
              <a:off x="6653213" y="2767013"/>
              <a:ext cx="14106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24282B"/>
                  </a:solidFill>
                  <a:latin typeface="Times New Roman" pitchFamily="18" charset="0"/>
                </a:rPr>
                <a:t>ss</a:t>
              </a:r>
              <a:endParaRPr lang="en-US" sz="2000">
                <a:latin typeface="Arial" pitchFamily="34" charset="0"/>
              </a:endParaRPr>
            </a:p>
          </p:txBody>
        </p:sp>
        <p:sp>
          <p:nvSpPr>
            <p:cNvPr id="29" name="Rectangle 10"/>
            <p:cNvSpPr>
              <a:spLocks noChangeArrowheads="1"/>
            </p:cNvSpPr>
            <p:nvPr/>
          </p:nvSpPr>
          <p:spPr bwMode="auto">
            <a:xfrm>
              <a:off x="6421438" y="3098800"/>
              <a:ext cx="728663" cy="214313"/>
            </a:xfrm>
            <a:prstGeom prst="rect">
              <a:avLst/>
            </a:prstGeom>
            <a:solidFill>
              <a:srgbClr val="EE775F"/>
            </a:solidFill>
            <a:ln w="10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0" name="Rectangle 11"/>
            <p:cNvSpPr>
              <a:spLocks noChangeArrowheads="1"/>
            </p:cNvSpPr>
            <p:nvPr/>
          </p:nvSpPr>
          <p:spPr bwMode="auto">
            <a:xfrm>
              <a:off x="7332663" y="2470150"/>
              <a:ext cx="730250" cy="214313"/>
            </a:xfrm>
            <a:prstGeom prst="rect">
              <a:avLst/>
            </a:prstGeom>
            <a:solidFill>
              <a:srgbClr val="EE775F"/>
            </a:solidFill>
            <a:ln w="10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1" name="Rectangle 12"/>
            <p:cNvSpPr>
              <a:spLocks noChangeArrowheads="1"/>
            </p:cNvSpPr>
            <p:nvPr/>
          </p:nvSpPr>
          <p:spPr bwMode="auto">
            <a:xfrm>
              <a:off x="6635750" y="3098800"/>
              <a:ext cx="162636" cy="217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24282B"/>
                  </a:solidFill>
                  <a:latin typeface="Times New Roman" pitchFamily="18" charset="0"/>
                </a:rPr>
                <a:t>ds</a:t>
              </a:r>
              <a:endParaRPr lang="en-US" sz="2000">
                <a:latin typeface="Arial" pitchFamily="34" charset="0"/>
              </a:endParaRPr>
            </a:p>
          </p:txBody>
        </p:sp>
        <p:sp>
          <p:nvSpPr>
            <p:cNvPr id="3072" name="Rectangle 13"/>
            <p:cNvSpPr>
              <a:spLocks noChangeArrowheads="1"/>
            </p:cNvSpPr>
            <p:nvPr/>
          </p:nvSpPr>
          <p:spPr bwMode="auto">
            <a:xfrm>
              <a:off x="7316788" y="2784475"/>
              <a:ext cx="728663" cy="214313"/>
            </a:xfrm>
            <a:prstGeom prst="rect">
              <a:avLst/>
            </a:prstGeom>
            <a:solidFill>
              <a:srgbClr val="EE775F"/>
            </a:solidFill>
            <a:ln w="10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073" name="Rectangle 14"/>
            <p:cNvSpPr>
              <a:spLocks noChangeArrowheads="1"/>
            </p:cNvSpPr>
            <p:nvPr/>
          </p:nvSpPr>
          <p:spPr bwMode="auto">
            <a:xfrm>
              <a:off x="7548563" y="2419350"/>
              <a:ext cx="152329" cy="217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24282B"/>
                  </a:solidFill>
                  <a:latin typeface="Times New Roman" pitchFamily="18" charset="0"/>
                </a:rPr>
                <a:t>es</a:t>
              </a:r>
              <a:endParaRPr lang="en-US" sz="2000">
                <a:latin typeface="Arial" pitchFamily="34" charset="0"/>
              </a:endParaRPr>
            </a:p>
          </p:txBody>
        </p:sp>
        <p:sp>
          <p:nvSpPr>
            <p:cNvPr id="3075" name="Rectangle 15"/>
            <p:cNvSpPr>
              <a:spLocks noChangeArrowheads="1"/>
            </p:cNvSpPr>
            <p:nvPr/>
          </p:nvSpPr>
          <p:spPr bwMode="auto">
            <a:xfrm>
              <a:off x="7332663" y="3098800"/>
              <a:ext cx="730250" cy="214313"/>
            </a:xfrm>
            <a:prstGeom prst="rect">
              <a:avLst/>
            </a:prstGeom>
            <a:solidFill>
              <a:srgbClr val="EE775F"/>
            </a:solidFill>
            <a:ln w="10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076" name="Rectangle 16"/>
            <p:cNvSpPr>
              <a:spLocks noChangeArrowheads="1"/>
            </p:cNvSpPr>
            <p:nvPr/>
          </p:nvSpPr>
          <p:spPr bwMode="auto">
            <a:xfrm>
              <a:off x="7564438" y="3082925"/>
              <a:ext cx="162636" cy="217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24282B"/>
                  </a:solidFill>
                  <a:latin typeface="Times New Roman" pitchFamily="18" charset="0"/>
                </a:rPr>
                <a:t>gs</a:t>
              </a:r>
              <a:endParaRPr lang="en-US" sz="2000">
                <a:latin typeface="Arial" pitchFamily="34" charset="0"/>
              </a:endParaRPr>
            </a:p>
          </p:txBody>
        </p:sp>
        <p:sp>
          <p:nvSpPr>
            <p:cNvPr id="3077" name="Rectangle 17"/>
            <p:cNvSpPr>
              <a:spLocks noChangeArrowheads="1"/>
            </p:cNvSpPr>
            <p:nvPr/>
          </p:nvSpPr>
          <p:spPr bwMode="auto">
            <a:xfrm>
              <a:off x="6205538" y="2354263"/>
              <a:ext cx="1989138" cy="1074738"/>
            </a:xfrm>
            <a:prstGeom prst="rect">
              <a:avLst/>
            </a:prstGeom>
            <a:noFill/>
            <a:ln w="12700" cap="flat">
              <a:solidFill>
                <a:srgbClr val="3C1D7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078" name="Rectangle 18"/>
            <p:cNvSpPr>
              <a:spLocks noChangeArrowheads="1"/>
            </p:cNvSpPr>
            <p:nvPr/>
          </p:nvSpPr>
          <p:spPr bwMode="auto">
            <a:xfrm>
              <a:off x="7581900" y="2784475"/>
              <a:ext cx="131713" cy="217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24282B"/>
                  </a:solidFill>
                  <a:latin typeface="Times New Roman" pitchFamily="18" charset="0"/>
                </a:rPr>
                <a:t>fs</a:t>
              </a:r>
              <a:endParaRPr lang="en-US" sz="2000">
                <a:latin typeface="Arial" pitchFamily="34" charset="0"/>
              </a:endParaRPr>
            </a:p>
          </p:txBody>
        </p:sp>
        <p:sp>
          <p:nvSpPr>
            <p:cNvPr id="3079" name="Freeform 19"/>
            <p:cNvSpPr>
              <a:spLocks/>
            </p:cNvSpPr>
            <p:nvPr/>
          </p:nvSpPr>
          <p:spPr bwMode="auto">
            <a:xfrm>
              <a:off x="6289358" y="2024856"/>
              <a:ext cx="1873250" cy="280988"/>
            </a:xfrm>
            <a:custGeom>
              <a:avLst/>
              <a:gdLst>
                <a:gd name="T0" fmla="*/ 8 w 106"/>
                <a:gd name="T1" fmla="*/ 0 h 17"/>
                <a:gd name="T2" fmla="*/ 97 w 106"/>
                <a:gd name="T3" fmla="*/ 0 h 17"/>
                <a:gd name="T4" fmla="*/ 106 w 106"/>
                <a:gd name="T5" fmla="*/ 8 h 17"/>
                <a:gd name="T6" fmla="*/ 97 w 106"/>
                <a:gd name="T7" fmla="*/ 17 h 17"/>
                <a:gd name="T8" fmla="*/ 8 w 106"/>
                <a:gd name="T9" fmla="*/ 17 h 17"/>
                <a:gd name="T10" fmla="*/ 0 w 106"/>
                <a:gd name="T11" fmla="*/ 8 h 17"/>
                <a:gd name="T12" fmla="*/ 8 w 106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17">
                  <a:moveTo>
                    <a:pt x="8" y="0"/>
                  </a:moveTo>
                  <a:lnTo>
                    <a:pt x="97" y="0"/>
                  </a:lnTo>
                  <a:cubicBezTo>
                    <a:pt x="102" y="0"/>
                    <a:pt x="106" y="3"/>
                    <a:pt x="106" y="8"/>
                  </a:cubicBezTo>
                  <a:cubicBezTo>
                    <a:pt x="106" y="13"/>
                    <a:pt x="102" y="17"/>
                    <a:pt x="97" y="17"/>
                  </a:cubicBezTo>
                  <a:lnTo>
                    <a:pt x="8" y="17"/>
                  </a:lnTo>
                  <a:cubicBezTo>
                    <a:pt x="4" y="17"/>
                    <a:pt x="0" y="13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F0D8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080" name="Rectangle 20"/>
            <p:cNvSpPr>
              <a:spLocks noChangeArrowheads="1"/>
            </p:cNvSpPr>
            <p:nvPr/>
          </p:nvSpPr>
          <p:spPr bwMode="auto">
            <a:xfrm>
              <a:off x="6334125" y="2057400"/>
              <a:ext cx="1755789" cy="217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24282B"/>
                  </a:solidFill>
                  <a:latin typeface="Times New Roman" pitchFamily="18" charset="0"/>
                </a:rPr>
                <a:t>16-bit segment registers</a:t>
              </a:r>
              <a:endParaRPr lang="en-US" sz="2000">
                <a:latin typeface="Arial" pitchFamily="34" charset="0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DCCC8-FF23-6A85-FCE8-2D64DBBE1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B265E-BF12-6788-919E-9CCDF96F8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78718B8-D58C-E342-422F-04D362D064FD}"/>
              </a:ext>
            </a:extLst>
          </p:cNvPr>
          <p:cNvSpPr/>
          <p:nvPr/>
        </p:nvSpPr>
        <p:spPr>
          <a:xfrm>
            <a:off x="8721306" y="1224951"/>
            <a:ext cx="2962694" cy="7313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These registers are private to a CPU</a:t>
            </a:r>
          </a:p>
        </p:txBody>
      </p:sp>
    </p:spTree>
    <p:extLst>
      <p:ext uri="{BB962C8B-B14F-4D97-AF65-F5344CB8AC3E}">
        <p14:creationId xmlns:p14="http://schemas.microsoft.com/office/powerpoint/2010/main" val="33392233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752600" y="228601"/>
            <a:ext cx="89154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sz="4200" err="1"/>
              <a:t>Segmented</a:t>
            </a:r>
            <a:r>
              <a:rPr lang="fr-FR" sz="4200"/>
              <a:t> vs </a:t>
            </a:r>
            <a:r>
              <a:rPr lang="fr-FR" sz="4200" err="1"/>
              <a:t>Linear</a:t>
            </a:r>
            <a:r>
              <a:rPr lang="fr-FR" sz="4200"/>
              <a:t> Memory Model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14960" y="1676400"/>
            <a:ext cx="10576560" cy="4358640"/>
          </a:xfrm>
        </p:spPr>
        <p:txBody>
          <a:bodyPr vert="horz" lIns="0" tIns="0" rIns="0" bIns="0" rtlCol="0">
            <a:no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2400">
                <a:latin typeface="Calibri" panose="020F0502020204030204" pitchFamily="34" charset="0"/>
              </a:rPr>
              <a:t>In a </a:t>
            </a:r>
            <a:r>
              <a:rPr lang="en-US" sz="2400">
                <a:solidFill>
                  <a:srgbClr val="FF3333"/>
                </a:solidFill>
                <a:latin typeface="Calibri" panose="020F0502020204030204" pitchFamily="34" charset="0"/>
              </a:rPr>
              <a:t>linear memory model</a:t>
            </a:r>
            <a:r>
              <a:rPr lang="en-US" sz="2400">
                <a:latin typeface="Calibri" panose="020F0502020204030204" pitchFamily="34" charset="0"/>
              </a:rPr>
              <a:t> (e.g. RISC-V, ARM) the address specified in the instruction is sent to the memory system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>
                <a:latin typeface="Calibri" panose="020F0502020204030204" pitchFamily="34" charset="0"/>
              </a:rPr>
              <a:t>There are </a:t>
            </a:r>
            <a:r>
              <a:rPr lang="en-US" b="1">
                <a:solidFill>
                  <a:srgbClr val="FF0000"/>
                </a:solidFill>
                <a:latin typeface="Calibri" panose="020F0502020204030204" pitchFamily="34" charset="0"/>
              </a:rPr>
              <a:t>no</a:t>
            </a:r>
            <a:r>
              <a:rPr lang="en-US">
                <a:latin typeface="Calibri" panose="020F0502020204030204" pitchFamily="34" charset="0"/>
              </a:rPr>
              <a:t> segment registers</a:t>
            </a:r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2400">
                <a:latin typeface="Calibri" panose="020F0502020204030204" pitchFamily="34" charset="0"/>
              </a:rPr>
              <a:t>What are the advantages of a </a:t>
            </a:r>
            <a:r>
              <a:rPr lang="en-US" sz="2400">
                <a:solidFill>
                  <a:srgbClr val="2323DC"/>
                </a:solidFill>
                <a:latin typeface="Calibri" panose="020F0502020204030204" pitchFamily="34" charset="0"/>
              </a:rPr>
              <a:t>segmented memory model</a:t>
            </a:r>
            <a:r>
              <a:rPr lang="en-US" sz="2400">
                <a:latin typeface="Calibri" panose="020F0502020204030204" pitchFamily="34" charset="0"/>
              </a:rPr>
              <a:t>?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>
                <a:latin typeface="Calibri" panose="020F0502020204030204" pitchFamily="34" charset="0"/>
              </a:rPr>
              <a:t>The </a:t>
            </a:r>
            <a:r>
              <a:rPr lang="en-US">
                <a:solidFill>
                  <a:srgbClr val="DC2300"/>
                </a:solidFill>
                <a:latin typeface="Calibri" panose="020F0502020204030204" pitchFamily="34" charset="0"/>
              </a:rPr>
              <a:t>contents</a:t>
            </a:r>
            <a:r>
              <a:rPr lang="en-US">
                <a:latin typeface="Calibri" panose="020F0502020204030204" pitchFamily="34" charset="0"/>
              </a:rPr>
              <a:t> of the segment registers can be changed by the </a:t>
            </a:r>
            <a:r>
              <a:rPr lang="en-US">
                <a:solidFill>
                  <a:srgbClr val="2323DC"/>
                </a:solidFill>
                <a:latin typeface="Calibri" panose="020F0502020204030204" pitchFamily="34" charset="0"/>
              </a:rPr>
              <a:t>operating system</a:t>
            </a:r>
            <a:r>
              <a:rPr lang="en-US">
                <a:latin typeface="Calibri" panose="020F0502020204030204" pitchFamily="34" charset="0"/>
              </a:rPr>
              <a:t> at runtime.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>
                <a:latin typeface="Calibri" panose="020F0502020204030204" pitchFamily="34" charset="0"/>
              </a:rPr>
              <a:t>Can map the</a:t>
            </a:r>
            <a:r>
              <a:rPr lang="en-US">
                <a:solidFill>
                  <a:srgbClr val="2323DC"/>
                </a:solidFill>
                <a:latin typeface="Calibri" panose="020F0502020204030204" pitchFamily="34" charset="0"/>
              </a:rPr>
              <a:t> text section(code)</a:t>
            </a:r>
            <a:r>
              <a:rPr lang="en-US">
                <a:latin typeface="Calibri" panose="020F0502020204030204" pitchFamily="34" charset="0"/>
              </a:rPr>
              <a:t> to a dedicated part of memory, or in principle to other devices also (needed for security)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>
                <a:solidFill>
                  <a:srgbClr val="2323DC"/>
                </a:solidFill>
                <a:latin typeface="Calibri" panose="020F0502020204030204" pitchFamily="34" charset="0"/>
              </a:rPr>
              <a:t>Stores</a:t>
            </a:r>
            <a:r>
              <a:rPr lang="en-US">
                <a:latin typeface="Calibri" panose="020F0502020204030204" pitchFamily="34" charset="0"/>
              </a:rPr>
              <a:t> cannot modify the instructions in the text section. </a:t>
            </a:r>
            <a:r>
              <a:rPr lang="en-US">
                <a:solidFill>
                  <a:srgbClr val="FF3333"/>
                </a:solidFill>
                <a:latin typeface="Calibri" panose="020F0502020204030204" pitchFamily="34" charset="0"/>
              </a:rPr>
              <a:t>REASON </a:t>
            </a:r>
            <a:r>
              <a:rPr lang="en-US">
                <a:latin typeface="Calibri" panose="020F0502020204030204" pitchFamily="34" charset="0"/>
              </a:rPr>
              <a:t>: Stores use the </a:t>
            </a:r>
            <a:r>
              <a:rPr lang="en-US">
                <a:solidFill>
                  <a:srgbClr val="00AE00"/>
                </a:solidFill>
                <a:latin typeface="Calibri" panose="020F0502020204030204" pitchFamily="34" charset="0"/>
              </a:rPr>
              <a:t>data segment</a:t>
            </a:r>
            <a:r>
              <a:rPr lang="en-US">
                <a:latin typeface="Calibri" panose="020F0502020204030204" pitchFamily="34" charset="0"/>
              </a:rPr>
              <a:t>, and instructions use the </a:t>
            </a:r>
            <a:r>
              <a:rPr lang="en-US">
                <a:solidFill>
                  <a:srgbClr val="DC2300"/>
                </a:solidFill>
                <a:latin typeface="Calibri" panose="020F0502020204030204" pitchFamily="34" charset="0"/>
              </a:rPr>
              <a:t>code segment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DE07D5-5F4D-0742-2CC1-5EC868DD7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8B944-25FF-EFCA-C39D-E9736880F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0383453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413000" y="152401"/>
            <a:ext cx="74168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>
                <a:solidFill>
                  <a:schemeClr val="tx1"/>
                </a:solidFill>
              </a:rPr>
              <a:t>How </a:t>
            </a:r>
            <a:r>
              <a:rPr lang="fr-FR" err="1">
                <a:solidFill>
                  <a:schemeClr val="tx1"/>
                </a:solidFill>
              </a:rPr>
              <a:t>does</a:t>
            </a:r>
            <a:r>
              <a:rPr lang="fr-FR">
                <a:solidFill>
                  <a:schemeClr val="tx1"/>
                </a:solidFill>
              </a:rPr>
              <a:t> Segmentation </a:t>
            </a:r>
            <a:r>
              <a:rPr lang="fr-FR" err="1">
                <a:solidFill>
                  <a:schemeClr val="tx1"/>
                </a:solidFill>
              </a:rPr>
              <a:t>Work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873760" y="1600200"/>
            <a:ext cx="9286240" cy="4578350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</a:rPr>
              <a:t>The </a:t>
            </a:r>
            <a:r>
              <a:rPr lang="en-US" sz="2400" dirty="0">
                <a:solidFill>
                  <a:srgbClr val="2323DC"/>
                </a:solidFill>
                <a:latin typeface="Calibri" panose="020F0502020204030204" pitchFamily="34" charset="0"/>
              </a:rPr>
              <a:t>segment registers </a:t>
            </a:r>
            <a:r>
              <a:rPr lang="en-US" sz="2400" dirty="0">
                <a:latin typeface="Calibri" panose="020F0502020204030204" pitchFamily="34" charset="0"/>
              </a:rPr>
              <a:t>nowadays contain an offset into a segment descriptor table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</a:rPr>
              <a:t>Because 16 bits are not sufficient to store a memory address</a:t>
            </a:r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</a:rPr>
              <a:t>Modern x86 processors have two kinds of </a:t>
            </a:r>
            <a:r>
              <a:rPr lang="en-US" sz="2400" dirty="0">
                <a:solidFill>
                  <a:srgbClr val="2323DC"/>
                </a:solidFill>
                <a:latin typeface="Calibri" panose="020F0502020204030204" pitchFamily="34" charset="0"/>
              </a:rPr>
              <a:t>segment descriptor tables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DC2300"/>
                </a:solidFill>
                <a:latin typeface="Calibri" panose="020F0502020204030204" pitchFamily="34" charset="0"/>
              </a:rPr>
              <a:t>LDT</a:t>
            </a:r>
            <a:r>
              <a:rPr lang="en-US" sz="2000" dirty="0">
                <a:latin typeface="Calibri" panose="020F0502020204030204" pitchFamily="34" charset="0"/>
              </a:rPr>
              <a:t> (Local Descriptor Table), 1 per process, typically not used nowadays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DC2300"/>
                </a:solidFill>
                <a:latin typeface="Calibri" panose="020F0502020204030204" pitchFamily="34" charset="0"/>
              </a:rPr>
              <a:t>GDT</a:t>
            </a:r>
            <a:r>
              <a:rPr lang="en-US" sz="2000" dirty="0">
                <a:latin typeface="Calibri" panose="020F0502020204030204" pitchFamily="34" charset="0"/>
              </a:rPr>
              <a:t> (Global Descriptor Table), contains 8191 entries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</a:rPr>
              <a:t>Each </a:t>
            </a:r>
            <a:r>
              <a:rPr lang="en-US" sz="2000" dirty="0">
                <a:solidFill>
                  <a:srgbClr val="2300DC"/>
                </a:solidFill>
                <a:latin typeface="Calibri" panose="020F0502020204030204" pitchFamily="34" charset="0"/>
              </a:rPr>
              <a:t>entry</a:t>
            </a:r>
            <a:r>
              <a:rPr lang="en-US" sz="2000" dirty="0">
                <a:latin typeface="Calibri" panose="020F0502020204030204" pitchFamily="34" charset="0"/>
              </a:rPr>
              <a:t> in these </a:t>
            </a:r>
            <a:r>
              <a:rPr lang="en-US" sz="2000" b="1" dirty="0">
                <a:solidFill>
                  <a:srgbClr val="004A4A"/>
                </a:solidFill>
                <a:latin typeface="Calibri" panose="020F0502020204030204" pitchFamily="34" charset="0"/>
              </a:rPr>
              <a:t>tables</a:t>
            </a:r>
            <a:r>
              <a:rPr lang="en-US" sz="2000" dirty="0">
                <a:latin typeface="Calibri" panose="020F0502020204030204" pitchFamily="34" charset="0"/>
              </a:rPr>
              <a:t> contains the starting address of the segment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80CBD-CCF6-F777-CED4-960D7CBD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B0667-7A3F-00A7-D8CC-E8389475A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215269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3E85E-7D77-5C41-3DD8-88F8C977E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the register set of a typical machine look like?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D6F52-3E8B-408F-4922-667D0D264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11575"/>
          </a:xfrm>
        </p:spPr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General purpose registers</a:t>
            </a:r>
            <a:r>
              <a:rPr lang="en-US"/>
              <a:t>: These registers can be used by all programs</a:t>
            </a:r>
          </a:p>
          <a:p>
            <a:r>
              <a:rPr lang="en-US"/>
              <a:t>The rest are all </a:t>
            </a:r>
            <a:r>
              <a:rPr lang="en-US">
                <a:solidFill>
                  <a:srgbClr val="0070C0"/>
                </a:solidFill>
              </a:rPr>
              <a:t>privileged</a:t>
            </a:r>
            <a:r>
              <a:rPr lang="en-US"/>
              <a:t> registers. They can only be used in certain processor modes (e.g., by the OS, hypervisor, etc.)</a:t>
            </a:r>
          </a:p>
          <a:p>
            <a:pPr lvl="1"/>
            <a:r>
              <a:rPr lang="en-US"/>
              <a:t>Hidden registers: Example 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 i="1">
                <a:solidFill>
                  <a:srgbClr val="7030A0"/>
                </a:solidFill>
                <a:sym typeface="Wingdings" panose="05000000000000000000" pitchFamily="2" charset="2"/>
              </a:rPr>
              <a:t>flags</a:t>
            </a:r>
            <a:r>
              <a:rPr lang="en-US">
                <a:sym typeface="Wingdings" panose="05000000000000000000" pitchFamily="2" charset="2"/>
              </a:rPr>
              <a:t> register. This stores the result of the </a:t>
            </a:r>
            <a:r>
              <a:rPr lang="en-US">
                <a:solidFill>
                  <a:srgbClr val="FF0000"/>
                </a:solidFill>
                <a:sym typeface="Wingdings" panose="05000000000000000000" pitchFamily="2" charset="2"/>
              </a:rPr>
              <a:t>last</a:t>
            </a:r>
            <a:r>
              <a:rPr lang="en-US">
                <a:sym typeface="Wingdings" panose="05000000000000000000" pitchFamily="2" charset="2"/>
              </a:rPr>
              <a:t> comparison. </a:t>
            </a:r>
          </a:p>
          <a:p>
            <a:pPr lvl="1"/>
            <a:r>
              <a:rPr lang="en-US">
                <a:sym typeface="Wingdings" panose="05000000000000000000" pitchFamily="2" charset="2"/>
              </a:rPr>
              <a:t>Control registers: Use them to enable/disable certain </a:t>
            </a:r>
            <a:r>
              <a:rPr lang="en-US">
                <a:solidFill>
                  <a:srgbClr val="00B050"/>
                </a:solidFill>
                <a:sym typeface="Wingdings" panose="05000000000000000000" pitchFamily="2" charset="2"/>
              </a:rPr>
              <a:t>processor</a:t>
            </a:r>
            <a:r>
              <a:rPr lang="en-US">
                <a:sym typeface="Wingdings" panose="05000000000000000000" pitchFamily="2" charset="2"/>
              </a:rPr>
              <a:t> features</a:t>
            </a:r>
          </a:p>
          <a:p>
            <a:pPr lvl="1"/>
            <a:r>
              <a:rPr lang="en-US">
                <a:solidFill>
                  <a:srgbClr val="FF0000"/>
                </a:solidFill>
                <a:sym typeface="Wingdings" panose="05000000000000000000" pitchFamily="2" charset="2"/>
              </a:rPr>
              <a:t>Debug</a:t>
            </a:r>
            <a:r>
              <a:rPr lang="en-US">
                <a:sym typeface="Wingdings" panose="05000000000000000000" pitchFamily="2" charset="2"/>
              </a:rPr>
              <a:t> registers: Debug hardware and system software</a:t>
            </a:r>
          </a:p>
          <a:p>
            <a:pPr lvl="1"/>
            <a:r>
              <a:rPr lang="en-US">
                <a:solidFill>
                  <a:srgbClr val="7030A0"/>
                </a:solidFill>
                <a:sym typeface="Wingdings" panose="05000000000000000000" pitchFamily="2" charset="2"/>
              </a:rPr>
              <a:t>I/O</a:t>
            </a:r>
            <a:r>
              <a:rPr lang="en-US">
                <a:sym typeface="Wingdings" panose="05000000000000000000" pitchFamily="2" charset="2"/>
              </a:rPr>
              <a:t> registers: read/write I/O devices, access their status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3DAC5-14D0-A79B-9995-C78D6F9D8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4B990-634D-9F40-EAEF-6A02E8E10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314715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198880" y="228601"/>
            <a:ext cx="1015492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>
                <a:solidFill>
                  <a:schemeClr val="tx1"/>
                </a:solidFill>
              </a:rPr>
              <a:t>Segment </a:t>
            </a:r>
            <a:r>
              <a:rPr lang="fr-FR" err="1">
                <a:solidFill>
                  <a:schemeClr val="tx1"/>
                </a:solidFill>
              </a:rPr>
              <a:t>Descriptor</a:t>
            </a:r>
            <a:r>
              <a:rPr lang="fr-FR">
                <a:solidFill>
                  <a:schemeClr val="tx1"/>
                </a:solidFill>
              </a:rPr>
              <a:t> Cache (</a:t>
            </a:r>
            <a:r>
              <a:rPr lang="fr-FR" err="1">
                <a:solidFill>
                  <a:schemeClr val="tx1"/>
                </a:solidFill>
              </a:rPr>
              <a:t>similar</a:t>
            </a:r>
            <a:r>
              <a:rPr lang="fr-FR">
                <a:solidFill>
                  <a:schemeClr val="tx1"/>
                </a:solidFill>
              </a:rPr>
              <a:t> to a TLB)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1198879" y="939188"/>
            <a:ext cx="10622219" cy="3886200"/>
          </a:xfrm>
        </p:spPr>
        <p:txBody>
          <a:bodyPr vert="horz" lIns="0" tIns="0" rIns="0" bIns="0" rtlCol="0">
            <a:no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1">
              <a:buSzPct val="100000"/>
              <a:buFont typeface="Symbol" panose="05050102010706020507" pitchFamily="18" charset="2"/>
              <a:buChar char="*"/>
            </a:pPr>
            <a:endParaRPr lang="en-US">
              <a:latin typeface="Calibri" panose="020F0502020204030204" pitchFamily="34" charset="0"/>
            </a:endParaRPr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2400">
                <a:latin typeface="Calibri" panose="020F0502020204030204" pitchFamily="34" charset="0"/>
              </a:rPr>
              <a:t>Every memory access needs to access the GDT or LDT :  </a:t>
            </a:r>
            <a:r>
              <a:rPr lang="en-US" sz="2400">
                <a:solidFill>
                  <a:srgbClr val="FF3333"/>
                </a:solidFill>
                <a:latin typeface="Calibri" panose="020F0502020204030204" pitchFamily="34" charset="0"/>
              </a:rPr>
              <a:t>VERY SLOW</a:t>
            </a:r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2400">
                <a:latin typeface="Calibri" panose="020F0502020204030204" pitchFamily="34" charset="0"/>
              </a:rPr>
              <a:t>Use a </a:t>
            </a:r>
            <a:r>
              <a:rPr lang="en-US" sz="2400">
                <a:solidFill>
                  <a:srgbClr val="2300DC"/>
                </a:solidFill>
                <a:latin typeface="Calibri" panose="020F0502020204030204" pitchFamily="34" charset="0"/>
              </a:rPr>
              <a:t>segment descriptor cache (SDC)</a:t>
            </a:r>
            <a:r>
              <a:rPr lang="en-US" sz="2400">
                <a:latin typeface="Calibri" panose="020F0502020204030204" pitchFamily="34" charset="0"/>
              </a:rPr>
              <a:t> at each processor that stores a copy of the relevant entries in the GDT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>
                <a:latin typeface="Calibri" panose="020F0502020204030204" pitchFamily="34" charset="0"/>
              </a:rPr>
              <a:t>Lookup the </a:t>
            </a:r>
            <a:r>
              <a:rPr lang="en-US">
                <a:solidFill>
                  <a:srgbClr val="2300DC"/>
                </a:solidFill>
                <a:latin typeface="Calibri" panose="020F0502020204030204" pitchFamily="34" charset="0"/>
              </a:rPr>
              <a:t>SDC</a:t>
            </a:r>
            <a:r>
              <a:rPr lang="en-US">
                <a:latin typeface="Calibri" panose="020F0502020204030204" pitchFamily="34" charset="0"/>
              </a:rPr>
              <a:t> first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>
                <a:latin typeface="Calibri" panose="020F0502020204030204" pitchFamily="34" charset="0"/>
              </a:rPr>
              <a:t>If an </a:t>
            </a:r>
            <a:r>
              <a:rPr lang="en-US">
                <a:solidFill>
                  <a:srgbClr val="0000FF"/>
                </a:solidFill>
                <a:latin typeface="Calibri" panose="020F0502020204030204" pitchFamily="34" charset="0"/>
              </a:rPr>
              <a:t>entry</a:t>
            </a:r>
            <a:r>
              <a:rPr lang="en-US">
                <a:latin typeface="Calibri" panose="020F0502020204030204" pitchFamily="34" charset="0"/>
              </a:rPr>
              <a:t> is not there, send a </a:t>
            </a:r>
            <a:r>
              <a:rPr lang="en-US">
                <a:solidFill>
                  <a:srgbClr val="DC2300"/>
                </a:solidFill>
                <a:latin typeface="Calibri" panose="020F0502020204030204" pitchFamily="34" charset="0"/>
              </a:rPr>
              <a:t>request</a:t>
            </a:r>
            <a:r>
              <a:rPr lang="en-US">
                <a:latin typeface="Calibri" panose="020F0502020204030204" pitchFamily="34" charset="0"/>
              </a:rPr>
              <a:t> to the </a:t>
            </a:r>
            <a:r>
              <a:rPr lang="en-US">
                <a:solidFill>
                  <a:srgbClr val="DC2300"/>
                </a:solidFill>
                <a:latin typeface="Calibri" panose="020F0502020204030204" pitchFamily="34" charset="0"/>
              </a:rPr>
              <a:t>GDT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>
                <a:solidFill>
                  <a:srgbClr val="2300DC"/>
                </a:solidFill>
                <a:latin typeface="Calibri" panose="020F0502020204030204" pitchFamily="34" charset="0"/>
              </a:rPr>
              <a:t>Quick</a:t>
            </a:r>
            <a:r>
              <a:rPr lang="en-US">
                <a:latin typeface="Calibri" panose="020F0502020204030204" pitchFamily="34" charset="0"/>
              </a:rPr>
              <a:t>, </a:t>
            </a:r>
            <a:r>
              <a:rPr lang="en-US">
                <a:solidFill>
                  <a:srgbClr val="DC2300"/>
                </a:solidFill>
                <a:latin typeface="Calibri" panose="020F0502020204030204" pitchFamily="34" charset="0"/>
              </a:rPr>
              <a:t>fast</a:t>
            </a:r>
            <a:r>
              <a:rPr lang="en-US">
                <a:latin typeface="Calibri" panose="020F0502020204030204" pitchFamily="34" charset="0"/>
              </a:rPr>
              <a:t>, and </a:t>
            </a:r>
            <a:r>
              <a:rPr lang="en-US">
                <a:solidFill>
                  <a:srgbClr val="33CC66"/>
                </a:solidFill>
                <a:latin typeface="Calibri" panose="020F0502020204030204" pitchFamily="34" charset="0"/>
              </a:rPr>
              <a:t>efficient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5510DF-0DF4-1809-EDC8-4B5F0BD46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50</a:t>
            </a:fld>
            <a:endParaRPr lang="en-US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60EBC863-4AAA-EE86-1920-03E69F326C86}"/>
              </a:ext>
            </a:extLst>
          </p:cNvPr>
          <p:cNvSpPr/>
          <p:nvPr/>
        </p:nvSpPr>
        <p:spPr>
          <a:xfrm>
            <a:off x="3616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FD78222E-B398-2E25-5D21-1C545AF70F4E}"/>
              </a:ext>
            </a:extLst>
          </p:cNvPr>
          <p:cNvSpPr/>
          <p:nvPr/>
        </p:nvSpPr>
        <p:spPr>
          <a:xfrm>
            <a:off x="4048159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FB16ABBA-B5D8-5D00-B2EB-4EA245DC05AA}"/>
              </a:ext>
            </a:extLst>
          </p:cNvPr>
          <p:cNvSpPr/>
          <p:nvPr/>
        </p:nvSpPr>
        <p:spPr>
          <a:xfrm>
            <a:off x="4480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4B715A4C-E89E-7816-A5C7-A0C2BEA68397}"/>
              </a:ext>
            </a:extLst>
          </p:cNvPr>
          <p:cNvSpPr/>
          <p:nvPr/>
        </p:nvSpPr>
        <p:spPr>
          <a:xfrm>
            <a:off x="4912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962C2C0B-B88A-03AC-7202-B4481FF4239E}"/>
              </a:ext>
            </a:extLst>
          </p:cNvPr>
          <p:cNvSpPr/>
          <p:nvPr/>
        </p:nvSpPr>
        <p:spPr>
          <a:xfrm>
            <a:off x="5344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4DDAE95B-6384-344D-83BA-1871B35582C6}"/>
              </a:ext>
            </a:extLst>
          </p:cNvPr>
          <p:cNvSpPr/>
          <p:nvPr/>
        </p:nvSpPr>
        <p:spPr>
          <a:xfrm>
            <a:off x="5776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4E0E38CB-D886-6864-147A-F6FFEFD89B5F}"/>
              </a:ext>
            </a:extLst>
          </p:cNvPr>
          <p:cNvSpPr/>
          <p:nvPr/>
        </p:nvSpPr>
        <p:spPr>
          <a:xfrm>
            <a:off x="6208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733A11C8-DB9A-A048-D004-AA86EE196D0F}"/>
              </a:ext>
            </a:extLst>
          </p:cNvPr>
          <p:cNvSpPr/>
          <p:nvPr/>
        </p:nvSpPr>
        <p:spPr>
          <a:xfrm>
            <a:off x="6640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D31AF290-7BA4-8A0A-3BDF-0A14E54F6F1D}"/>
              </a:ext>
            </a:extLst>
          </p:cNvPr>
          <p:cNvSpPr/>
          <p:nvPr/>
        </p:nvSpPr>
        <p:spPr>
          <a:xfrm>
            <a:off x="7072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6D908659-2BC5-B537-2843-CBCE80FC6CC1}"/>
              </a:ext>
            </a:extLst>
          </p:cNvPr>
          <p:cNvSpPr/>
          <p:nvPr/>
        </p:nvSpPr>
        <p:spPr>
          <a:xfrm>
            <a:off x="7504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57377738-F9BE-5D46-ADD4-ED487A3D269B}"/>
              </a:ext>
            </a:extLst>
          </p:cNvPr>
          <p:cNvSpPr/>
          <p:nvPr/>
        </p:nvSpPr>
        <p:spPr>
          <a:xfrm>
            <a:off x="7936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6" name="Freeform 14">
            <a:extLst>
              <a:ext uri="{FF2B5EF4-FFF2-40B4-BE49-F238E27FC236}">
                <a16:creationId xmlns:a16="http://schemas.microsoft.com/office/drawing/2014/main" id="{7C28167F-F285-83E9-C638-DA327B75F9BE}"/>
              </a:ext>
            </a:extLst>
          </p:cNvPr>
          <p:cNvSpPr/>
          <p:nvPr/>
        </p:nvSpPr>
        <p:spPr>
          <a:xfrm>
            <a:off x="8368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5BB49D-078A-1F38-5938-B064F2C36F27}"/>
              </a:ext>
            </a:extLst>
          </p:cNvPr>
          <p:cNvSpPr txBox="1"/>
          <p:nvPr/>
        </p:nvSpPr>
        <p:spPr>
          <a:xfrm>
            <a:off x="8875040" y="5413679"/>
            <a:ext cx="1015384" cy="356336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memory</a:t>
            </a:r>
          </a:p>
        </p:txBody>
      </p:sp>
      <p:sp>
        <p:nvSpPr>
          <p:cNvPr id="18" name="Freeform 16">
            <a:extLst>
              <a:ext uri="{FF2B5EF4-FFF2-40B4-BE49-F238E27FC236}">
                <a16:creationId xmlns:a16="http://schemas.microsoft.com/office/drawing/2014/main" id="{2394767C-8ADD-37C3-8E87-E725939B5CD3}"/>
              </a:ext>
            </a:extLst>
          </p:cNvPr>
          <p:cNvSpPr/>
          <p:nvPr/>
        </p:nvSpPr>
        <p:spPr>
          <a:xfrm>
            <a:off x="134359" y="5917680"/>
            <a:ext cx="2129039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B613D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Segment Register</a:t>
            </a:r>
          </a:p>
        </p:txBody>
      </p:sp>
      <p:sp>
        <p:nvSpPr>
          <p:cNvPr id="19" name="Freeform 17">
            <a:extLst>
              <a:ext uri="{FF2B5EF4-FFF2-40B4-BE49-F238E27FC236}">
                <a16:creationId xmlns:a16="http://schemas.microsoft.com/office/drawing/2014/main" id="{BC3EE87E-5C7D-5FCF-2D54-2FAA5203AD96}"/>
              </a:ext>
            </a:extLst>
          </p:cNvPr>
          <p:cNvSpPr/>
          <p:nvPr/>
        </p:nvSpPr>
        <p:spPr>
          <a:xfrm>
            <a:off x="6448280" y="4464000"/>
            <a:ext cx="1631880" cy="432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Address</a:t>
            </a:r>
          </a:p>
        </p:txBody>
      </p:sp>
      <p:sp>
        <p:nvSpPr>
          <p:cNvPr id="20" name="Freeform 18">
            <a:extLst>
              <a:ext uri="{FF2B5EF4-FFF2-40B4-BE49-F238E27FC236}">
                <a16:creationId xmlns:a16="http://schemas.microsoft.com/office/drawing/2014/main" id="{5C3285C4-2B92-DAB9-F8E1-FC2DC847FF00}"/>
              </a:ext>
            </a:extLst>
          </p:cNvPr>
          <p:cNvSpPr/>
          <p:nvPr/>
        </p:nvSpPr>
        <p:spPr>
          <a:xfrm>
            <a:off x="4984161" y="4464000"/>
            <a:ext cx="503999" cy="36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1" name="Straight Connector 20">
            <a:extLst>
              <a:ext uri="{FF2B5EF4-FFF2-40B4-BE49-F238E27FC236}">
                <a16:creationId xmlns:a16="http://schemas.microsoft.com/office/drawing/2014/main" id="{3B80DEF0-8CFE-4E70-1D77-488295CEA7FB}"/>
              </a:ext>
            </a:extLst>
          </p:cNvPr>
          <p:cNvSpPr/>
          <p:nvPr/>
        </p:nvSpPr>
        <p:spPr>
          <a:xfrm>
            <a:off x="5056160" y="4642200"/>
            <a:ext cx="43200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2" name="Straight Connector 21">
            <a:extLst>
              <a:ext uri="{FF2B5EF4-FFF2-40B4-BE49-F238E27FC236}">
                <a16:creationId xmlns:a16="http://schemas.microsoft.com/office/drawing/2014/main" id="{DDFB82F5-9741-70F2-FA11-696BDF830F52}"/>
              </a:ext>
            </a:extLst>
          </p:cNvPr>
          <p:cNvSpPr/>
          <p:nvPr/>
        </p:nvSpPr>
        <p:spPr>
          <a:xfrm>
            <a:off x="5231120" y="4464000"/>
            <a:ext cx="0" cy="3376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3" name="Straight Connector 22">
            <a:extLst>
              <a:ext uri="{FF2B5EF4-FFF2-40B4-BE49-F238E27FC236}">
                <a16:creationId xmlns:a16="http://schemas.microsoft.com/office/drawing/2014/main" id="{2F142F4F-1F44-CDF7-191B-5A0F7EE3826C}"/>
              </a:ext>
            </a:extLst>
          </p:cNvPr>
          <p:cNvSpPr/>
          <p:nvPr/>
        </p:nvSpPr>
        <p:spPr>
          <a:xfrm>
            <a:off x="2206482" y="4589667"/>
            <a:ext cx="2768341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4" name="Straight Connector 23">
            <a:extLst>
              <a:ext uri="{FF2B5EF4-FFF2-40B4-BE49-F238E27FC236}">
                <a16:creationId xmlns:a16="http://schemas.microsoft.com/office/drawing/2014/main" id="{89A8355F-976D-EE2C-4F0D-DFC4D67144FA}"/>
              </a:ext>
            </a:extLst>
          </p:cNvPr>
          <p:cNvSpPr/>
          <p:nvPr/>
        </p:nvSpPr>
        <p:spPr>
          <a:xfrm flipH="1">
            <a:off x="5488160" y="4642200"/>
            <a:ext cx="96012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5" name="Straight Connector 24">
            <a:extLst>
              <a:ext uri="{FF2B5EF4-FFF2-40B4-BE49-F238E27FC236}">
                <a16:creationId xmlns:a16="http://schemas.microsoft.com/office/drawing/2014/main" id="{BF587A22-4087-703F-9236-68C3E3D80D3E}"/>
              </a:ext>
            </a:extLst>
          </p:cNvPr>
          <p:cNvSpPr/>
          <p:nvPr/>
        </p:nvSpPr>
        <p:spPr>
          <a:xfrm>
            <a:off x="5231120" y="4801680"/>
            <a:ext cx="0" cy="5400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6CAD93-1710-FD53-2EFA-8D94D6386F25}"/>
              </a:ext>
            </a:extLst>
          </p:cNvPr>
          <p:cNvSpPr txBox="1"/>
          <p:nvPr/>
        </p:nvSpPr>
        <p:spPr>
          <a:xfrm>
            <a:off x="4826120" y="5917680"/>
            <a:ext cx="2639034" cy="44475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hangingPunct="0"/>
            <a:r>
              <a:rPr lang="en-IN" sz="2400" b="1">
                <a:solidFill>
                  <a:srgbClr val="FF420E"/>
                </a:solidFill>
                <a:latin typeface="Arial" pitchFamily="18"/>
                <a:ea typeface="Microsoft YaHei" pitchFamily="2"/>
                <a:cs typeface="Mangal" pitchFamily="2"/>
              </a:rPr>
              <a:t>Conceptual view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F6D0504-6C19-022B-0E4C-DD526312A8AA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1198878" y="5591847"/>
            <a:ext cx="1" cy="3258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AF53E81-441B-128B-5917-06C263FE28D1}"/>
              </a:ext>
            </a:extLst>
          </p:cNvPr>
          <p:cNvSpPr/>
          <p:nvPr/>
        </p:nvSpPr>
        <p:spPr>
          <a:xfrm>
            <a:off x="656283" y="5090456"/>
            <a:ext cx="1169677" cy="5039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SDC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8C4C40A-4726-F879-A16D-50E2E4A6FA15}"/>
              </a:ext>
            </a:extLst>
          </p:cNvPr>
          <p:cNvCxnSpPr>
            <a:cxnSpLocks/>
          </p:cNvCxnSpPr>
          <p:nvPr/>
        </p:nvCxnSpPr>
        <p:spPr>
          <a:xfrm flipV="1">
            <a:off x="1241121" y="4801680"/>
            <a:ext cx="0" cy="3103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7B03E98-1CC2-3BAD-E77E-D38A01AAA5DD}"/>
              </a:ext>
            </a:extLst>
          </p:cNvPr>
          <p:cNvSpPr/>
          <p:nvPr/>
        </p:nvSpPr>
        <p:spPr>
          <a:xfrm>
            <a:off x="664405" y="4308690"/>
            <a:ext cx="1169677" cy="5039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GDT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52C5625-1C3C-3F7E-F4C2-DBCEE3B9506E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1825960" y="5342456"/>
            <a:ext cx="3898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1E0C36B-FADC-9F88-83DA-34CE37E37701}"/>
              </a:ext>
            </a:extLst>
          </p:cNvPr>
          <p:cNvCxnSpPr/>
          <p:nvPr/>
        </p:nvCxnSpPr>
        <p:spPr>
          <a:xfrm flipV="1">
            <a:off x="1769044" y="4589667"/>
            <a:ext cx="437438" cy="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4D9F014-8D99-E05C-7CFA-14306CC13576}"/>
              </a:ext>
            </a:extLst>
          </p:cNvPr>
          <p:cNvCxnSpPr/>
          <p:nvPr/>
        </p:nvCxnSpPr>
        <p:spPr>
          <a:xfrm flipV="1">
            <a:off x="2206482" y="4589667"/>
            <a:ext cx="0" cy="752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B836DD4-FA89-052E-4472-0556167B9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8538413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9EFAA7-3008-154C-F2F5-860FC5C7B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Segmentation in x86-64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426B8-55DE-1048-44E4-7D193A9EC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37815"/>
          </a:xfrm>
        </p:spPr>
        <p:txBody>
          <a:bodyPr/>
          <a:lstStyle/>
          <a:p>
            <a:r>
              <a:rPr lang="en-US"/>
              <a:t>Nowadays with x86 (64 bits) only two </a:t>
            </a:r>
            <a:r>
              <a:rPr lang="en-US">
                <a:solidFill>
                  <a:srgbClr val="C00000"/>
                </a:solidFill>
              </a:rPr>
              <a:t>segment</a:t>
            </a:r>
            <a:r>
              <a:rPr lang="en-US"/>
              <a:t> registers are used: fs and </a:t>
            </a:r>
            <a:r>
              <a:rPr lang="en-US" err="1"/>
              <a:t>gs</a:t>
            </a:r>
            <a:endParaRPr lang="en-US"/>
          </a:p>
          <a:p>
            <a:r>
              <a:rPr lang="en-US"/>
              <a:t>The GDT is also not used. It has been replaced by </a:t>
            </a:r>
            <a:r>
              <a:rPr lang="en-US">
                <a:solidFill>
                  <a:srgbClr val="FF0000"/>
                </a:solidFill>
              </a:rPr>
              <a:t>MSRs</a:t>
            </a:r>
            <a:r>
              <a:rPr lang="en-US"/>
              <a:t> (model specific registers)</a:t>
            </a:r>
          </a:p>
          <a:p>
            <a:r>
              <a:rPr lang="en-US"/>
              <a:t>The Linux </a:t>
            </a:r>
            <a:r>
              <a:rPr lang="en-US">
                <a:solidFill>
                  <a:srgbClr val="0070C0"/>
                </a:solidFill>
              </a:rPr>
              <a:t>kernel</a:t>
            </a:r>
            <a:r>
              <a:rPr lang="en-US"/>
              <a:t> uses the </a:t>
            </a:r>
            <a:r>
              <a:rPr lang="en-US" i="1" err="1"/>
              <a:t>gs</a:t>
            </a:r>
            <a:r>
              <a:rPr lang="en-US" i="1"/>
              <a:t> </a:t>
            </a:r>
            <a:r>
              <a:rPr lang="en-US"/>
              <a:t>segment to store per-CPU data. </a:t>
            </a:r>
          </a:p>
          <a:p>
            <a:r>
              <a:rPr lang="en-US"/>
              <a:t>The </a:t>
            </a:r>
            <a:r>
              <a:rPr lang="en-US" i="1" err="1"/>
              <a:t>gcc</a:t>
            </a:r>
            <a:r>
              <a:rPr lang="en-US" i="1"/>
              <a:t> </a:t>
            </a:r>
            <a:r>
              <a:rPr lang="en-US"/>
              <a:t>compiler also </a:t>
            </a:r>
            <a:r>
              <a:rPr lang="en-US">
                <a:solidFill>
                  <a:srgbClr val="7030A0"/>
                </a:solidFill>
              </a:rPr>
              <a:t>uses</a:t>
            </a:r>
            <a:r>
              <a:rPr lang="en-US"/>
              <a:t> them to store thread-local data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970CCA-135A-85CD-B7F5-A5014DC85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52721-DFDB-CE77-8268-AAF7DA25BEF0}"/>
              </a:ext>
            </a:extLst>
          </p:cNvPr>
          <p:cNvSpPr txBox="1"/>
          <p:nvPr/>
        </p:nvSpPr>
        <p:spPr>
          <a:xfrm>
            <a:off x="411480" y="4907280"/>
            <a:ext cx="1588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>
                <a:solidFill>
                  <a:srgbClr val="00B050"/>
                </a:solidFill>
                <a:latin typeface="Comic Sans MS" panose="030F0702030302020204" pitchFamily="66" charset="0"/>
              </a:rPr>
              <a:t>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238E6D-7202-B15D-809F-B149CF4A5359}"/>
              </a:ext>
            </a:extLst>
          </p:cNvPr>
          <p:cNvSpPr txBox="1"/>
          <p:nvPr/>
        </p:nvSpPr>
        <p:spPr>
          <a:xfrm>
            <a:off x="2383339" y="5279062"/>
            <a:ext cx="3310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 err="1">
                <a:latin typeface="Comic Sans MS" panose="030F0702030302020204" pitchFamily="66" charset="0"/>
              </a:rPr>
              <a:t>movl</a:t>
            </a:r>
            <a:r>
              <a:rPr lang="en-US" sz="2400" dirty="0">
                <a:latin typeface="Comic Sans MS" panose="030F0702030302020204" pitchFamily="66" charset="0"/>
              </a:rPr>
              <a:t> $32, %fs:(%</a:t>
            </a:r>
            <a:r>
              <a:rPr lang="en-US" sz="2400" dirty="0" err="1">
                <a:latin typeface="Comic Sans MS" panose="030F0702030302020204" pitchFamily="66" charset="0"/>
              </a:rPr>
              <a:t>eax</a:t>
            </a:r>
            <a:r>
              <a:rPr lang="en-US" sz="2400" dirty="0">
                <a:latin typeface="Comic Sans MS" panose="030F0702030302020204" pitchFamily="66" charset="0"/>
              </a:rPr>
              <a:t>)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D5D48A4-6521-B7E9-5764-65CBD35EE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7920603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F6347-52E9-CD6C-166C-0418A7B2D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is the Page Table Designed?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26988-4789-92D0-8876-B0BD11730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DDB884-BF4E-6616-A54D-0CFC21FB7B07}"/>
              </a:ext>
            </a:extLst>
          </p:cNvPr>
          <p:cNvSpPr/>
          <p:nvPr/>
        </p:nvSpPr>
        <p:spPr>
          <a:xfrm>
            <a:off x="4037610" y="1940110"/>
            <a:ext cx="2956956" cy="15556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Page Table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4BBA738-3907-8C3E-8466-3C74C0DADC60}"/>
              </a:ext>
            </a:extLst>
          </p:cNvPr>
          <p:cNvSpPr/>
          <p:nvPr/>
        </p:nvSpPr>
        <p:spPr>
          <a:xfrm>
            <a:off x="838200" y="2600696"/>
            <a:ext cx="3181597" cy="3562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9262E4-0536-D28D-AAF7-6E6AF5842B1D}"/>
              </a:ext>
            </a:extLst>
          </p:cNvPr>
          <p:cNvSpPr txBox="1"/>
          <p:nvPr/>
        </p:nvSpPr>
        <p:spPr>
          <a:xfrm>
            <a:off x="1017538" y="2139031"/>
            <a:ext cx="2831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/>
              <a:t>64-bit virtual address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C70CF63-AB46-6F9D-FD32-CAD083576013}"/>
              </a:ext>
            </a:extLst>
          </p:cNvPr>
          <p:cNvSpPr/>
          <p:nvPr/>
        </p:nvSpPr>
        <p:spPr>
          <a:xfrm>
            <a:off x="6994566" y="2600696"/>
            <a:ext cx="3181597" cy="3562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9436B9-2CD9-4074-86E0-CCD4643A1AA8}"/>
              </a:ext>
            </a:extLst>
          </p:cNvPr>
          <p:cNvSpPr txBox="1"/>
          <p:nvPr/>
        </p:nvSpPr>
        <p:spPr>
          <a:xfrm>
            <a:off x="7119528" y="2216956"/>
            <a:ext cx="3022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/>
              <a:t>64-bit physical address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7AF27488-33A8-9AEE-4FB6-69E61E0113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38" y="3901045"/>
            <a:ext cx="602754" cy="6027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E1D57D-603D-C6B8-5A0A-6079757CF708}"/>
              </a:ext>
            </a:extLst>
          </p:cNvPr>
          <p:cNvSpPr txBox="1"/>
          <p:nvPr/>
        </p:nvSpPr>
        <p:spPr>
          <a:xfrm>
            <a:off x="1721923" y="3980579"/>
            <a:ext cx="3081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/>
              <a:t>What do we know?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C2FD9E-B0D9-6ADF-90B0-51B80D1EF066}"/>
              </a:ext>
            </a:extLst>
          </p:cNvPr>
          <p:cNvSpPr txBox="1"/>
          <p:nvPr/>
        </p:nvSpPr>
        <p:spPr>
          <a:xfrm>
            <a:off x="2263831" y="4757767"/>
            <a:ext cx="8527814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We know that a </a:t>
            </a:r>
            <a:r>
              <a:rPr lang="en-US" sz="2400">
                <a:solidFill>
                  <a:srgbClr val="002060"/>
                </a:solidFill>
              </a:rPr>
              <a:t>page</a:t>
            </a:r>
            <a:r>
              <a:rPr lang="en-US" sz="2400"/>
              <a:t> or a 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frame</a:t>
            </a:r>
            <a:r>
              <a:rPr lang="en-US" sz="2400"/>
              <a:t> have a size of 4 KB (2</a:t>
            </a:r>
            <a:r>
              <a:rPr lang="en-US" sz="2400" baseline="30000"/>
              <a:t>12</a:t>
            </a:r>
            <a:r>
              <a:rPr lang="en-US" sz="2400"/>
              <a:t> bytes)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virtual page or physical frame address is </a:t>
            </a:r>
            <a:r>
              <a:rPr lang="en-US" sz="2400">
                <a:solidFill>
                  <a:srgbClr val="FF0000"/>
                </a:solidFill>
              </a:rPr>
              <a:t>thus</a:t>
            </a:r>
            <a:r>
              <a:rPr lang="en-US" sz="2400"/>
              <a:t> 52 bits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We cannot </a:t>
            </a:r>
            <a:r>
              <a:rPr lang="en-US" sz="2400">
                <a:solidFill>
                  <a:srgbClr val="FF0000"/>
                </a:solidFill>
              </a:rPr>
              <a:t>possibly</a:t>
            </a:r>
            <a:r>
              <a:rPr lang="en-US" sz="2400"/>
              <a:t> create a structure that has 2</a:t>
            </a:r>
            <a:r>
              <a:rPr lang="en-US" sz="2400" baseline="30000"/>
              <a:t>52</a:t>
            </a:r>
            <a:r>
              <a:rPr lang="en-US" sz="2400"/>
              <a:t> entries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2B6B08-CA53-7B1C-307C-397D408A135A}"/>
              </a:ext>
            </a:extLst>
          </p:cNvPr>
          <p:cNvSpPr/>
          <p:nvPr/>
        </p:nvSpPr>
        <p:spPr>
          <a:xfrm>
            <a:off x="9980762" y="3980579"/>
            <a:ext cx="1690778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12 bits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C3D8AD-A51A-35FC-9677-B62A105FC9FF}"/>
              </a:ext>
            </a:extLst>
          </p:cNvPr>
          <p:cNvSpPr/>
          <p:nvPr/>
        </p:nvSpPr>
        <p:spPr>
          <a:xfrm>
            <a:off x="6994566" y="3980579"/>
            <a:ext cx="2986196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52 bits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48D145A4-9AA5-0FF1-3C18-ED3D5D55FD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767" y="5527422"/>
            <a:ext cx="363064" cy="363064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0004317-23CA-DD5A-630B-D50165E27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1820911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59DD-B611-5931-54F0-B685CBF1D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3" y="7320"/>
            <a:ext cx="10515600" cy="1325563"/>
          </a:xfrm>
        </p:spPr>
        <p:txBody>
          <a:bodyPr/>
          <a:lstStyle/>
          <a:p>
            <a:r>
              <a:rPr lang="en-IN"/>
              <a:t>Leverage a Pattern (Use a Memory Map)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A1123-BB7E-01E9-97EE-FDD62A103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AFAB12-286D-F65A-A34F-382E9FC84B8F}"/>
              </a:ext>
            </a:extLst>
          </p:cNvPr>
          <p:cNvSpPr/>
          <p:nvPr/>
        </p:nvSpPr>
        <p:spPr>
          <a:xfrm>
            <a:off x="3477041" y="6047926"/>
            <a:ext cx="3329797" cy="3364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Metadata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C51BDC-7C3F-9F50-652A-FF5B75010D24}"/>
              </a:ext>
            </a:extLst>
          </p:cNvPr>
          <p:cNvSpPr txBox="1"/>
          <p:nvPr/>
        </p:nvSpPr>
        <p:spPr>
          <a:xfrm>
            <a:off x="3162531" y="618430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/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C6406F-E57B-C80E-9CF1-CA997DD7B93C}"/>
              </a:ext>
            </a:extLst>
          </p:cNvPr>
          <p:cNvSpPr txBox="1"/>
          <p:nvPr/>
        </p:nvSpPr>
        <p:spPr>
          <a:xfrm>
            <a:off x="2305391" y="5816031"/>
            <a:ext cx="1204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/>
              <a:t>0x400000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2288BF-F947-D815-D845-B68D1BE68F47}"/>
              </a:ext>
            </a:extLst>
          </p:cNvPr>
          <p:cNvSpPr/>
          <p:nvPr/>
        </p:nvSpPr>
        <p:spPr>
          <a:xfrm>
            <a:off x="3477040" y="5447761"/>
            <a:ext cx="3329797" cy="6001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Text (instructions)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46E9BF-3C69-ADD2-0881-CA3CB1611509}"/>
              </a:ext>
            </a:extLst>
          </p:cNvPr>
          <p:cNvSpPr/>
          <p:nvPr/>
        </p:nvSpPr>
        <p:spPr>
          <a:xfrm>
            <a:off x="3477040" y="4847596"/>
            <a:ext cx="3329797" cy="6001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Global, static, and read-only objects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0B4439-F62A-7256-3A48-53BCDF54C942}"/>
              </a:ext>
            </a:extLst>
          </p:cNvPr>
          <p:cNvSpPr/>
          <p:nvPr/>
        </p:nvSpPr>
        <p:spPr>
          <a:xfrm>
            <a:off x="3477039" y="4247431"/>
            <a:ext cx="3329797" cy="6001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Run-time heap (created by </a:t>
            </a:r>
            <a:r>
              <a:rPr lang="en-IN" sz="2000" i="1"/>
              <a:t>new</a:t>
            </a:r>
            <a:r>
              <a:rPr lang="en-IN" sz="2000"/>
              <a:t> and </a:t>
            </a:r>
            <a:r>
              <a:rPr lang="en-IN" sz="2000" i="1"/>
              <a:t>malloc</a:t>
            </a:r>
            <a:r>
              <a:rPr lang="en-IN" sz="2000"/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AE02DE-1AD6-E974-0E0C-E3FBC45DC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8691" y="2199445"/>
            <a:ext cx="1053138" cy="10531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F48E52-1C5B-B05D-7D56-91B3DBA34358}"/>
              </a:ext>
            </a:extLst>
          </p:cNvPr>
          <p:cNvSpPr txBox="1"/>
          <p:nvPr/>
        </p:nvSpPr>
        <p:spPr>
          <a:xfrm>
            <a:off x="9333186" y="3193979"/>
            <a:ext cx="27441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/>
              <a:t>Use the </a:t>
            </a:r>
            <a:r>
              <a:rPr lang="en-IN" sz="2000" i="1" err="1"/>
              <a:t>pmap</a:t>
            </a:r>
            <a:r>
              <a:rPr lang="en-IN" sz="2000"/>
              <a:t> command</a:t>
            </a:r>
          </a:p>
          <a:p>
            <a:pPr algn="l"/>
            <a:r>
              <a:rPr lang="en-IN" sz="2000"/>
              <a:t>to find the memory</a:t>
            </a:r>
            <a:br>
              <a:rPr lang="en-IN" sz="2000"/>
            </a:br>
            <a:r>
              <a:rPr lang="en-IN" sz="2000"/>
              <a:t>map of a process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1B7B5B9-F747-F255-58DC-D3706954DCAD}"/>
              </a:ext>
            </a:extLst>
          </p:cNvPr>
          <p:cNvSpPr/>
          <p:nvPr/>
        </p:nvSpPr>
        <p:spPr>
          <a:xfrm rot="1237230" flipV="1">
            <a:off x="6796004" y="5351149"/>
            <a:ext cx="1361208" cy="2019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2611FD6-8E06-DE78-65E2-43054C8B1945}"/>
              </a:ext>
            </a:extLst>
          </p:cNvPr>
          <p:cNvSpPr/>
          <p:nvPr/>
        </p:nvSpPr>
        <p:spPr>
          <a:xfrm flipV="1">
            <a:off x="6804055" y="5066421"/>
            <a:ext cx="1282262" cy="21746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A95DB84-686B-389E-0A57-6EF8EA15068F}"/>
              </a:ext>
            </a:extLst>
          </p:cNvPr>
          <p:cNvSpPr/>
          <p:nvPr/>
        </p:nvSpPr>
        <p:spPr>
          <a:xfrm>
            <a:off x="8166539" y="4990999"/>
            <a:ext cx="2554014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.data (initialized data)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74FA549-6702-561B-4953-CE2A65743D5A}"/>
              </a:ext>
            </a:extLst>
          </p:cNvPr>
          <p:cNvSpPr/>
          <p:nvPr/>
        </p:nvSpPr>
        <p:spPr>
          <a:xfrm>
            <a:off x="8166538" y="5562364"/>
            <a:ext cx="2659117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.</a:t>
            </a:r>
            <a:r>
              <a:rPr lang="en-IN" sz="2000" err="1"/>
              <a:t>bss</a:t>
            </a:r>
            <a:r>
              <a:rPr lang="en-IN" sz="2000"/>
              <a:t> (uninitialized data)</a:t>
            </a:r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3B905AF6-72A7-3F32-10C7-CE71ABBCC6DE}"/>
              </a:ext>
            </a:extLst>
          </p:cNvPr>
          <p:cNvSpPr/>
          <p:nvPr/>
        </p:nvSpPr>
        <p:spPr>
          <a:xfrm>
            <a:off x="4952751" y="3943081"/>
            <a:ext cx="378372" cy="30435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D29826-A51A-8F52-F2E0-B009D5D131FC}"/>
              </a:ext>
            </a:extLst>
          </p:cNvPr>
          <p:cNvSpPr/>
          <p:nvPr/>
        </p:nvSpPr>
        <p:spPr>
          <a:xfrm>
            <a:off x="3477039" y="3193979"/>
            <a:ext cx="3327016" cy="580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Memory mapped region and libraries</a:t>
            </a:r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0653BADD-065D-CB98-D57A-3B416884C5F8}"/>
              </a:ext>
            </a:extLst>
          </p:cNvPr>
          <p:cNvSpPr/>
          <p:nvPr/>
        </p:nvSpPr>
        <p:spPr>
          <a:xfrm>
            <a:off x="4951361" y="2876885"/>
            <a:ext cx="378372" cy="30435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FCF4C8B0-6DF8-0C33-08FC-A5C39C1AFB91}"/>
              </a:ext>
            </a:extLst>
          </p:cNvPr>
          <p:cNvSpPr/>
          <p:nvPr/>
        </p:nvSpPr>
        <p:spPr>
          <a:xfrm rot="10800000">
            <a:off x="4951361" y="1994395"/>
            <a:ext cx="378372" cy="30435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6A7A41-44F0-57C8-F4ED-0426E1F518E2}"/>
              </a:ext>
            </a:extLst>
          </p:cNvPr>
          <p:cNvSpPr/>
          <p:nvPr/>
        </p:nvSpPr>
        <p:spPr>
          <a:xfrm>
            <a:off x="3477039" y="1422989"/>
            <a:ext cx="3327016" cy="580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Stack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C8F63C-95F3-79D6-6B58-20097EE357AC}"/>
              </a:ext>
            </a:extLst>
          </p:cNvPr>
          <p:cNvSpPr txBox="1"/>
          <p:nvPr/>
        </p:nvSpPr>
        <p:spPr>
          <a:xfrm>
            <a:off x="2665598" y="1237123"/>
            <a:ext cx="811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/>
              <a:t>2</a:t>
            </a:r>
            <a:r>
              <a:rPr lang="en-IN" sz="2000" baseline="30000"/>
              <a:t>48</a:t>
            </a:r>
            <a:r>
              <a:rPr lang="en-IN" sz="2000"/>
              <a:t> - 1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90F2307-D023-0240-E165-D9646F7F2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02" y="2818065"/>
            <a:ext cx="2293696" cy="176749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52E9168-7D81-5B92-F408-01E04557674F}"/>
              </a:ext>
            </a:extLst>
          </p:cNvPr>
          <p:cNvSpPr txBox="1"/>
          <p:nvPr/>
        </p:nvSpPr>
        <p:spPr>
          <a:xfrm>
            <a:off x="600768" y="3252583"/>
            <a:ext cx="17314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/>
              <a:t>Large empty</a:t>
            </a:r>
          </a:p>
          <a:p>
            <a:pPr algn="l"/>
            <a:r>
              <a:rPr lang="en-IN" sz="2400"/>
              <a:t>spaces !!!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3674DE-7EEB-82CA-6CC0-216148A85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42457807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3790C-F2C6-CA90-0787-1191AA6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641" y="136525"/>
            <a:ext cx="10515600" cy="1325563"/>
          </a:xfrm>
        </p:spPr>
        <p:txBody>
          <a:bodyPr/>
          <a:lstStyle/>
          <a:p>
            <a:r>
              <a:rPr lang="en-IN"/>
              <a:t>Design a Data Structure that Leverages the Structure of the Memory 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34202-DA87-816E-630D-9ABBABA11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E0569E7-28DB-D506-5418-66E31FB5E2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264" y="1816104"/>
            <a:ext cx="539706" cy="5397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21DADC-6D82-6416-D995-DFADF7D97D39}"/>
              </a:ext>
            </a:extLst>
          </p:cNvPr>
          <p:cNvSpPr txBox="1"/>
          <p:nvPr/>
        </p:nvSpPr>
        <p:spPr>
          <a:xfrm>
            <a:off x="2663605" y="1818984"/>
            <a:ext cx="6012030" cy="120032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/>
              <a:t>LSB bits have more randomness,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/>
              <a:t>MSB bits have less randomness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/>
              <a:t>The MSB bits determine the memory region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5CED0-5F73-C656-4D34-0F6978542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985210" y="974961"/>
            <a:ext cx="1380849" cy="138084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0FA381F-2292-7D3C-E76C-51C8C4FA2A1C}"/>
              </a:ext>
            </a:extLst>
          </p:cNvPr>
          <p:cNvSpPr/>
          <p:nvPr/>
        </p:nvSpPr>
        <p:spPr>
          <a:xfrm>
            <a:off x="554422" y="3144927"/>
            <a:ext cx="2577662" cy="3839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Multi-level Page 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FF6889-ACB9-4C47-1CBC-161890B48537}"/>
              </a:ext>
            </a:extLst>
          </p:cNvPr>
          <p:cNvSpPr txBox="1"/>
          <p:nvPr/>
        </p:nvSpPr>
        <p:spPr>
          <a:xfrm>
            <a:off x="3489203" y="3223942"/>
            <a:ext cx="7901779" cy="7078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 rtlCol="0" anchor="t">
            <a:spAutoFit/>
          </a:bodyPr>
          <a:lstStyle/>
          <a:p>
            <a:r>
              <a:rPr lang="en-IN" sz="2000"/>
              <a:t>Consider the first (36 + 12) bits in the 64-bit x86 memory address. Assume</a:t>
            </a:r>
          </a:p>
          <a:p>
            <a:r>
              <a:rPr lang="en-IN" sz="2000">
                <a:cs typeface="Calibri" panose="020F0502020204030204"/>
              </a:rPr>
              <a:t>that bits 49-64 are all zeros in the virtual address [standard assumption].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B63684-933E-6AE7-4A6B-6BEF2D6935D3}"/>
              </a:ext>
            </a:extLst>
          </p:cNvPr>
          <p:cNvSpPr/>
          <p:nvPr/>
        </p:nvSpPr>
        <p:spPr>
          <a:xfrm>
            <a:off x="1738695" y="4217985"/>
            <a:ext cx="2234216" cy="492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Bits 48-40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B657A1-86E2-E058-00D1-9156A7226D97}"/>
              </a:ext>
            </a:extLst>
          </p:cNvPr>
          <p:cNvSpPr/>
          <p:nvPr/>
        </p:nvSpPr>
        <p:spPr>
          <a:xfrm>
            <a:off x="3972911" y="4217985"/>
            <a:ext cx="2234216" cy="492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Bits 39-31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D4BA36-2026-C9B0-E776-03100B80A80F}"/>
              </a:ext>
            </a:extLst>
          </p:cNvPr>
          <p:cNvSpPr/>
          <p:nvPr/>
        </p:nvSpPr>
        <p:spPr>
          <a:xfrm>
            <a:off x="6206933" y="4217985"/>
            <a:ext cx="2234216" cy="492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Bits 30-22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3C3121-DF24-5AA6-018B-86CEA397FC08}"/>
              </a:ext>
            </a:extLst>
          </p:cNvPr>
          <p:cNvSpPr/>
          <p:nvPr/>
        </p:nvSpPr>
        <p:spPr>
          <a:xfrm>
            <a:off x="8441149" y="4217985"/>
            <a:ext cx="2234216" cy="492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Bits 21-13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9ACF40-5065-0D01-3708-9D79CC8E4A04}"/>
              </a:ext>
            </a:extLst>
          </p:cNvPr>
          <p:cNvSpPr/>
          <p:nvPr/>
        </p:nvSpPr>
        <p:spPr>
          <a:xfrm>
            <a:off x="3310759" y="5171090"/>
            <a:ext cx="966951" cy="104052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Level 1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D881CDE-82BC-A115-2687-CC3B97427088}"/>
              </a:ext>
            </a:extLst>
          </p:cNvPr>
          <p:cNvCxnSpPr>
            <a:endCxn id="14" idx="1"/>
          </p:cNvCxnSpPr>
          <p:nvPr/>
        </p:nvCxnSpPr>
        <p:spPr>
          <a:xfrm rot="16200000" flipH="1">
            <a:off x="2589321" y="4969913"/>
            <a:ext cx="980421" cy="46245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8947BCD-4895-5EC8-83D3-B969FDA44BB2}"/>
              </a:ext>
            </a:extLst>
          </p:cNvPr>
          <p:cNvCxnSpPr/>
          <p:nvPr/>
        </p:nvCxnSpPr>
        <p:spPr>
          <a:xfrm>
            <a:off x="2774731" y="6211614"/>
            <a:ext cx="5360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04932A4-060B-B0AC-1A31-2609D00AAD15}"/>
              </a:ext>
            </a:extLst>
          </p:cNvPr>
          <p:cNvSpPr/>
          <p:nvPr/>
        </p:nvSpPr>
        <p:spPr>
          <a:xfrm>
            <a:off x="1261241" y="6043448"/>
            <a:ext cx="1513489" cy="49293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tx1"/>
                </a:solidFill>
              </a:rPr>
              <a:t>CR3 register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1CAEC59-29FB-E4B1-8A20-D0B6F92EC4EA}"/>
              </a:ext>
            </a:extLst>
          </p:cNvPr>
          <p:cNvSpPr/>
          <p:nvPr/>
        </p:nvSpPr>
        <p:spPr>
          <a:xfrm>
            <a:off x="4761243" y="5171090"/>
            <a:ext cx="966951" cy="104052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Level 2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D1CD8807-8F3F-37BA-F6CD-F237FDD47110}"/>
              </a:ext>
            </a:extLst>
          </p:cNvPr>
          <p:cNvCxnSpPr>
            <a:cxnSpLocks/>
          </p:cNvCxnSpPr>
          <p:nvPr/>
        </p:nvCxnSpPr>
        <p:spPr>
          <a:xfrm>
            <a:off x="4277714" y="5843756"/>
            <a:ext cx="483529" cy="36785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7DBD3D-D254-C7FB-E5AD-258625BBCE50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5244719" y="4710930"/>
            <a:ext cx="0" cy="4601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F610207-CCD3-B998-8F38-1E7601A0C211}"/>
              </a:ext>
            </a:extLst>
          </p:cNvPr>
          <p:cNvSpPr/>
          <p:nvPr/>
        </p:nvSpPr>
        <p:spPr>
          <a:xfrm>
            <a:off x="6720767" y="5081752"/>
            <a:ext cx="966951" cy="104052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Level 3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82D425A7-D911-3EFE-8A11-043EB8540031}"/>
              </a:ext>
            </a:extLst>
          </p:cNvPr>
          <p:cNvCxnSpPr>
            <a:cxnSpLocks/>
          </p:cNvCxnSpPr>
          <p:nvPr/>
        </p:nvCxnSpPr>
        <p:spPr>
          <a:xfrm>
            <a:off x="5728194" y="5517931"/>
            <a:ext cx="992573" cy="60434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E007CA7-A632-6CC6-15BA-226FF69147E6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7199700" y="4710930"/>
            <a:ext cx="4543" cy="3708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9606828-D2CF-44C1-5DD5-5C3DDE7687B3}"/>
              </a:ext>
            </a:extLst>
          </p:cNvPr>
          <p:cNvSpPr/>
          <p:nvPr/>
        </p:nvSpPr>
        <p:spPr>
          <a:xfrm>
            <a:off x="115614" y="3976634"/>
            <a:ext cx="1250731" cy="88478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latin typeface="Comic Sans MS" panose="030F0702030302020204" pitchFamily="66" charset="0"/>
              </a:rPr>
              <a:t>48-bit Virtual address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40A2ABE-4326-E899-35EE-82A777DFBE80}"/>
              </a:ext>
            </a:extLst>
          </p:cNvPr>
          <p:cNvSpPr/>
          <p:nvPr/>
        </p:nvSpPr>
        <p:spPr>
          <a:xfrm>
            <a:off x="9015249" y="5081751"/>
            <a:ext cx="966951" cy="104052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Level 4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308C0B50-4CC5-8388-A996-B2A4722FB5E2}"/>
              </a:ext>
            </a:extLst>
          </p:cNvPr>
          <p:cNvCxnSpPr>
            <a:cxnSpLocks/>
          </p:cNvCxnSpPr>
          <p:nvPr/>
        </p:nvCxnSpPr>
        <p:spPr>
          <a:xfrm>
            <a:off x="7687718" y="5278825"/>
            <a:ext cx="1327531" cy="84345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4F85360-D724-02FD-3638-10C5B19972EF}"/>
              </a:ext>
            </a:extLst>
          </p:cNvPr>
          <p:cNvCxnSpPr>
            <a:cxnSpLocks/>
          </p:cNvCxnSpPr>
          <p:nvPr/>
        </p:nvCxnSpPr>
        <p:spPr>
          <a:xfrm>
            <a:off x="9494181" y="4710929"/>
            <a:ext cx="4543" cy="3708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380C6C9-CE66-C75C-1816-AF4D8ED78642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9982200" y="5602013"/>
            <a:ext cx="194704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4D727E37-DA67-5098-420B-19C086000590}"/>
              </a:ext>
            </a:extLst>
          </p:cNvPr>
          <p:cNvSpPr/>
          <p:nvPr/>
        </p:nvSpPr>
        <p:spPr>
          <a:xfrm>
            <a:off x="10141853" y="5018468"/>
            <a:ext cx="1786758" cy="50186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52-bit frame address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B45384C-AA3B-2052-0698-0F2C5CD3250C}"/>
              </a:ext>
            </a:extLst>
          </p:cNvPr>
          <p:cNvSpPr/>
          <p:nvPr/>
        </p:nvSpPr>
        <p:spPr>
          <a:xfrm>
            <a:off x="10675170" y="4211637"/>
            <a:ext cx="1516829" cy="492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12 bits (intra-page)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3C69C5-E5E8-47DF-9784-74CC05F8E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9428861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468E-3279-2DFA-20B4-851099254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Page Protection and Information 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2EACF-7126-1842-566D-0E6721B97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97242" cy="900322"/>
          </a:xfrm>
        </p:spPr>
        <p:txBody>
          <a:bodyPr/>
          <a:lstStyle/>
          <a:p>
            <a:r>
              <a:rPr lang="en-IN"/>
              <a:t>Each </a:t>
            </a:r>
            <a:r>
              <a:rPr lang="en-IN">
                <a:solidFill>
                  <a:srgbClr val="0070C0"/>
                </a:solidFill>
              </a:rPr>
              <a:t>entry</a:t>
            </a:r>
            <a:r>
              <a:rPr lang="en-IN"/>
              <a:t> of the </a:t>
            </a:r>
            <a:r>
              <a:rPr lang="en-IN">
                <a:solidFill>
                  <a:srgbClr val="00B050"/>
                </a:solidFill>
              </a:rPr>
              <a:t>page</a:t>
            </a:r>
            <a:r>
              <a:rPr lang="en-IN"/>
              <a:t> table or TLB has additional </a:t>
            </a:r>
            <a:r>
              <a:rPr lang="en-IN">
                <a:solidFill>
                  <a:srgbClr val="00B050"/>
                </a:solidFill>
              </a:rPr>
              <a:t>page</a:t>
            </a:r>
            <a:r>
              <a:rPr lang="en-IN"/>
              <a:t> protection bits.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A7062A-BDE1-40F9-D79A-D218E9B97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5B71BB-3775-9F7B-7506-5A07F0C0E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55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ACC38C4-D83C-F96C-C6E2-CA27FD82F8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341885"/>
              </p:ext>
            </p:extLst>
          </p:nvPr>
        </p:nvGraphicFramePr>
        <p:xfrm>
          <a:off x="2032000" y="2559948"/>
          <a:ext cx="812800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8679">
                  <a:extLst>
                    <a:ext uri="{9D8B030D-6E8A-4147-A177-3AD203B41FA5}">
                      <a16:colId xmlns:a16="http://schemas.microsoft.com/office/drawing/2014/main" val="261799099"/>
                    </a:ext>
                  </a:extLst>
                </a:gridCol>
                <a:gridCol w="6019321">
                  <a:extLst>
                    <a:ext uri="{9D8B030D-6E8A-4147-A177-3AD203B41FA5}">
                      <a16:colId xmlns:a16="http://schemas.microsoft.com/office/drawing/2014/main" val="3093829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137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Present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Present in the main memory or not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048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RW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Set if the page can be written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293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If the page can be accessed from user 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07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Dirty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Has a page been written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190178"/>
                  </a:ext>
                </a:extLst>
              </a:tr>
            </a:tbl>
          </a:graphicData>
        </a:graphic>
      </p:graphicFrame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0F34027-A442-98E4-30D2-4B517F3A97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85" y="4948676"/>
            <a:ext cx="520030" cy="5200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FB7ED5-813C-5AB9-1BF0-E4232348C42F}"/>
              </a:ext>
            </a:extLst>
          </p:cNvPr>
          <p:cNvSpPr txBox="1"/>
          <p:nvPr/>
        </p:nvSpPr>
        <p:spPr>
          <a:xfrm>
            <a:off x="1233578" y="4921528"/>
            <a:ext cx="8505662" cy="7078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000"/>
              <a:t>These </a:t>
            </a:r>
            <a:r>
              <a:rPr lang="en-IN" sz="2000">
                <a:solidFill>
                  <a:srgbClr val="C00000"/>
                </a:solidFill>
              </a:rPr>
              <a:t>bits</a:t>
            </a:r>
            <a:r>
              <a:rPr lang="en-IN" sz="2000"/>
              <a:t> can be used to make a </a:t>
            </a:r>
            <a:r>
              <a:rPr lang="en-IN" sz="2000">
                <a:solidFill>
                  <a:srgbClr val="00B050"/>
                </a:solidFill>
              </a:rPr>
              <a:t>page</a:t>
            </a:r>
            <a:r>
              <a:rPr lang="en-IN" sz="2000"/>
              <a:t> read-only. This is a vital security measure</a:t>
            </a:r>
            <a:br>
              <a:rPr lang="en-IN" sz="2000"/>
            </a:br>
            <a:r>
              <a:rPr lang="en-IN" sz="2000"/>
              <a:t>for </a:t>
            </a:r>
            <a:r>
              <a:rPr lang="en-IN" sz="2000">
                <a:solidFill>
                  <a:srgbClr val="0070C0"/>
                </a:solidFill>
              </a:rPr>
              <a:t>pages</a:t>
            </a:r>
            <a:r>
              <a:rPr lang="en-IN" sz="2000"/>
              <a:t> that contain code. </a:t>
            </a:r>
          </a:p>
        </p:txBody>
      </p:sp>
    </p:spTree>
    <p:extLst>
      <p:ext uri="{BB962C8B-B14F-4D97-AF65-F5344CB8AC3E}">
        <p14:creationId xmlns:p14="http://schemas.microsoft.com/office/powerpoint/2010/main" val="35178324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7AA93-F707-DF1D-963D-9040C9D34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Questions on Efficiency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0C440-EE53-5612-CF0A-74933EBFD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4282" y="6495576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35AECB7E-B288-0D22-6E96-A41F12ADC8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43" y="1495619"/>
            <a:ext cx="619832" cy="6198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136DB7-8939-099E-7400-BD375357AC7F}"/>
              </a:ext>
            </a:extLst>
          </p:cNvPr>
          <p:cNvSpPr txBox="1"/>
          <p:nvPr/>
        </p:nvSpPr>
        <p:spPr>
          <a:xfrm>
            <a:off x="1477707" y="1574702"/>
            <a:ext cx="5247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/>
              <a:t>Where does a page table save memory?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1EF1A-E85C-7D7C-6038-4523228B9064}"/>
              </a:ext>
            </a:extLst>
          </p:cNvPr>
          <p:cNvSpPr txBox="1"/>
          <p:nvPr/>
        </p:nvSpPr>
        <p:spPr>
          <a:xfrm>
            <a:off x="302172" y="2174925"/>
            <a:ext cx="1742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0B050"/>
                </a:solidFill>
                <a:latin typeface="Comic Sans MS" panose="030F0702030302020204" pitchFamily="66" charset="0"/>
              </a:rPr>
              <a:t>Answer: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ACCB62-C7D5-F1FD-CE67-5BEBFB055866}"/>
              </a:ext>
            </a:extLst>
          </p:cNvPr>
          <p:cNvSpPr txBox="1"/>
          <p:nvPr/>
        </p:nvSpPr>
        <p:spPr>
          <a:xfrm>
            <a:off x="1835590" y="2194723"/>
            <a:ext cx="9221883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400"/>
              <a:t>Very few entries in the Level 1 page table are </a:t>
            </a:r>
            <a:r>
              <a:rPr lang="en-IN" sz="2400">
                <a:solidFill>
                  <a:srgbClr val="00B050"/>
                </a:solidFill>
              </a:rPr>
              <a:t>full</a:t>
            </a:r>
            <a:r>
              <a:rPr lang="en-IN" sz="2400"/>
              <a:t>. This means that there </a:t>
            </a:r>
            <a:br>
              <a:rPr lang="en-IN" sz="2400"/>
            </a:br>
            <a:r>
              <a:rPr lang="en-IN" sz="2400"/>
              <a:t>are a few Level 2 page tables. There are slightly </a:t>
            </a:r>
            <a:r>
              <a:rPr lang="en-IN" sz="2400">
                <a:solidFill>
                  <a:srgbClr val="C00000"/>
                </a:solidFill>
              </a:rPr>
              <a:t>more</a:t>
            </a:r>
            <a:r>
              <a:rPr lang="en-IN" sz="2400"/>
              <a:t> Level 3 page tables</a:t>
            </a:r>
            <a:br>
              <a:rPr lang="en-IN" sz="2400"/>
            </a:br>
            <a:r>
              <a:rPr lang="en-IN" sz="2400"/>
              <a:t>and much more Level 4 page tables. The </a:t>
            </a:r>
            <a:r>
              <a:rPr lang="en-IN" sz="2400">
                <a:solidFill>
                  <a:srgbClr val="7030A0"/>
                </a:solidFill>
              </a:rPr>
              <a:t>sparse</a:t>
            </a:r>
            <a:r>
              <a:rPr lang="en-IN" sz="2400"/>
              <a:t> structure of the memory</a:t>
            </a:r>
            <a:br>
              <a:rPr lang="en-IN" sz="2400"/>
            </a:br>
            <a:r>
              <a:rPr lang="en-IN" sz="2400"/>
              <a:t>map </a:t>
            </a:r>
            <a:r>
              <a:rPr lang="en-IN" sz="2400">
                <a:solidFill>
                  <a:srgbClr val="FF0000"/>
                </a:solidFill>
              </a:rPr>
              <a:t>minimizes</a:t>
            </a:r>
            <a:r>
              <a:rPr lang="en-IN" sz="2400"/>
              <a:t> the number of page tables.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42CE5FED-EE0C-8898-04C6-0E158CD957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43" y="3813245"/>
            <a:ext cx="619832" cy="6198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2292B6-2288-7F19-FC98-5A516D04A20C}"/>
              </a:ext>
            </a:extLst>
          </p:cNvPr>
          <p:cNvSpPr txBox="1"/>
          <p:nvPr/>
        </p:nvSpPr>
        <p:spPr>
          <a:xfrm>
            <a:off x="1477707" y="3892328"/>
            <a:ext cx="6643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/>
              <a:t>Do we access the page tables on a memory access?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3B98DD-AD38-6515-0107-0BC926C97F02}"/>
              </a:ext>
            </a:extLst>
          </p:cNvPr>
          <p:cNvSpPr txBox="1"/>
          <p:nvPr/>
        </p:nvSpPr>
        <p:spPr>
          <a:xfrm>
            <a:off x="302172" y="4492551"/>
            <a:ext cx="1742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0B050"/>
                </a:solidFill>
                <a:latin typeface="Comic Sans MS" panose="030F0702030302020204" pitchFamily="66" charset="0"/>
              </a:rPr>
              <a:t>Answer: 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5BC5EC57-D551-F8F3-6DB4-813892494D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360" y="4266648"/>
            <a:ext cx="975026" cy="9750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1652BA-5091-040D-4190-1EBCC3A8E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756" y="4392810"/>
            <a:ext cx="743250" cy="7432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87AF203-32BC-5193-5CC2-F4461ABA932E}"/>
              </a:ext>
            </a:extLst>
          </p:cNvPr>
          <p:cNvSpPr txBox="1"/>
          <p:nvPr/>
        </p:nvSpPr>
        <p:spPr>
          <a:xfrm>
            <a:off x="3002192" y="4567001"/>
            <a:ext cx="1271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>
                <a:solidFill>
                  <a:srgbClr val="FF0000"/>
                </a:solidFill>
              </a:rPr>
              <a:t>Too slow</a:t>
            </a: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33A90CD6-9A24-EE10-DBE4-B5551A27EE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43" y="5248873"/>
            <a:ext cx="619832" cy="61983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6DDAEC9-3789-2C28-4A8C-B051E960A3E2}"/>
              </a:ext>
            </a:extLst>
          </p:cNvPr>
          <p:cNvSpPr txBox="1"/>
          <p:nvPr/>
        </p:nvSpPr>
        <p:spPr>
          <a:xfrm>
            <a:off x="1477707" y="5327956"/>
            <a:ext cx="2953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/>
              <a:t>What do we do then?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C7CB8E-B538-E319-3E8D-DDC09E3233E3}"/>
              </a:ext>
            </a:extLst>
          </p:cNvPr>
          <p:cNvSpPr txBox="1"/>
          <p:nvPr/>
        </p:nvSpPr>
        <p:spPr>
          <a:xfrm>
            <a:off x="1830351" y="6027003"/>
            <a:ext cx="93728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/>
              <a:t>Use a HW structure to cache </a:t>
            </a:r>
            <a:r>
              <a:rPr lang="en-IN" sz="2400">
                <a:solidFill>
                  <a:srgbClr val="00B050"/>
                </a:solidFill>
              </a:rPr>
              <a:t>frequent</a:t>
            </a:r>
            <a:r>
              <a:rPr lang="en-IN" sz="2400"/>
              <a:t> mappings. It is the TLB (Translation </a:t>
            </a:r>
          </a:p>
          <a:p>
            <a:pPr algn="l"/>
            <a:r>
              <a:rPr lang="en-IN" sz="2400"/>
              <a:t>Lookaside Buffer). We </a:t>
            </a:r>
            <a:r>
              <a:rPr lang="en-IN" sz="2400">
                <a:solidFill>
                  <a:srgbClr val="C00000"/>
                </a:solidFill>
              </a:rPr>
              <a:t>cache</a:t>
            </a:r>
            <a:r>
              <a:rPr lang="en-IN" sz="2400"/>
              <a:t> 32-128 entries. We can </a:t>
            </a:r>
            <a:r>
              <a:rPr lang="en-IN" sz="2400">
                <a:solidFill>
                  <a:srgbClr val="FF0000"/>
                </a:solidFill>
              </a:rPr>
              <a:t>access</a:t>
            </a:r>
            <a:r>
              <a:rPr lang="en-IN" sz="2400"/>
              <a:t> in 1 cycle.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2B53CC-EB29-92A4-21D6-E225BC53982F}"/>
              </a:ext>
            </a:extLst>
          </p:cNvPr>
          <p:cNvSpPr txBox="1"/>
          <p:nvPr/>
        </p:nvSpPr>
        <p:spPr>
          <a:xfrm>
            <a:off x="302172" y="5985384"/>
            <a:ext cx="1742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0B050"/>
                </a:solidFill>
                <a:latin typeface="Comic Sans MS" panose="030F0702030302020204" pitchFamily="66" charset="0"/>
              </a:rPr>
              <a:t>Answer: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C9D6FC-E21D-53A0-6441-B14155D76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0514174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2B01C16-CA43-7986-4AED-2EEBEED89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710" y="5064849"/>
            <a:ext cx="1192451" cy="9515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4AFAD3-ADFB-9485-F378-1612363D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Memory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7E8C3-8183-7189-3BD5-B1EBCDC36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009" y="2020125"/>
            <a:ext cx="10515600" cy="1947589"/>
          </a:xfrm>
        </p:spPr>
        <p:txBody>
          <a:bodyPr/>
          <a:lstStyle/>
          <a:p>
            <a:r>
              <a:rPr lang="en-IN"/>
              <a:t>Before </a:t>
            </a:r>
            <a:r>
              <a:rPr lang="en-IN">
                <a:solidFill>
                  <a:srgbClr val="C00000"/>
                </a:solidFill>
              </a:rPr>
              <a:t>accessing</a:t>
            </a:r>
            <a:r>
              <a:rPr lang="en-IN"/>
              <a:t> data, it needs to be </a:t>
            </a:r>
            <a:r>
              <a:rPr lang="en-IN">
                <a:solidFill>
                  <a:srgbClr val="00B050"/>
                </a:solidFill>
              </a:rPr>
              <a:t>present</a:t>
            </a:r>
            <a:r>
              <a:rPr lang="en-IN"/>
              <a:t> in the </a:t>
            </a:r>
            <a:r>
              <a:rPr lang="en-IN">
                <a:solidFill>
                  <a:srgbClr val="C00000"/>
                </a:solidFill>
              </a:rPr>
              <a:t>main memory</a:t>
            </a:r>
            <a:r>
              <a:rPr lang="en-IN"/>
              <a:t>, regardless of wherever it is stored.</a:t>
            </a:r>
          </a:p>
          <a:p>
            <a:r>
              <a:rPr lang="en-IN"/>
              <a:t>The main memory has </a:t>
            </a:r>
            <a:r>
              <a:rPr lang="en-IN">
                <a:solidFill>
                  <a:srgbClr val="FF0000"/>
                </a:solidFill>
              </a:rPr>
              <a:t>finite size</a:t>
            </a:r>
            <a:r>
              <a:rPr lang="en-IN"/>
              <a:t>. </a:t>
            </a:r>
          </a:p>
          <a:p>
            <a:r>
              <a:rPr lang="en-IN"/>
              <a:t>If it is full, then we need to </a:t>
            </a:r>
            <a:r>
              <a:rPr lang="en-IN">
                <a:solidFill>
                  <a:srgbClr val="002060"/>
                </a:solidFill>
              </a:rPr>
              <a:t>evict</a:t>
            </a:r>
            <a:r>
              <a:rPr lang="en-IN"/>
              <a:t> a frame to make space.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CE8FD-C53A-966A-053C-F4EEBA055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A809B0-19E7-C238-41BA-745ADE615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8991" y="2608879"/>
            <a:ext cx="1784809" cy="1702102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A4729938-BBB1-9C74-E976-CBC124596C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992" y="4297151"/>
            <a:ext cx="506817" cy="5068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558CA7-468A-701C-BD74-090719B52106}"/>
              </a:ext>
            </a:extLst>
          </p:cNvPr>
          <p:cNvSpPr txBox="1"/>
          <p:nvPr/>
        </p:nvSpPr>
        <p:spPr>
          <a:xfrm>
            <a:off x="3382641" y="4280748"/>
            <a:ext cx="1938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800">
                <a:latin typeface="Comic Sans MS" panose="030F0702030302020204" pitchFamily="66" charset="0"/>
              </a:rPr>
              <a:t>Which 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468DF3-AB6E-9692-D4D0-A95CAB896D0A}"/>
              </a:ext>
            </a:extLst>
          </p:cNvPr>
          <p:cNvSpPr txBox="1"/>
          <p:nvPr/>
        </p:nvSpPr>
        <p:spPr>
          <a:xfrm>
            <a:off x="835090" y="5002924"/>
            <a:ext cx="97993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/>
              <a:t>There are </a:t>
            </a:r>
            <a:r>
              <a:rPr lang="en-IN" sz="2400">
                <a:solidFill>
                  <a:srgbClr val="00B050"/>
                </a:solidFill>
              </a:rPr>
              <a:t>different</a:t>
            </a:r>
            <a:r>
              <a:rPr lang="en-IN" sz="2400"/>
              <a:t> heuristics: least recently used, least frequently used </a:t>
            </a:r>
            <a:br>
              <a:rPr lang="en-IN" sz="2400"/>
            </a:br>
            <a:r>
              <a:rPr lang="en-IN" sz="2400"/>
              <a:t>in a given timeframe, most frequently used, FIFO, random, etc.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/>
              <a:t>An </a:t>
            </a:r>
            <a:r>
              <a:rPr lang="en-IN" sz="2400">
                <a:solidFill>
                  <a:srgbClr val="FF0000"/>
                </a:solidFill>
              </a:rPr>
              <a:t>optimal</a:t>
            </a:r>
            <a:r>
              <a:rPr lang="en-IN" sz="2400"/>
              <a:t> solution exists: Evict the frame that will be used farthest</a:t>
            </a:r>
            <a:br>
              <a:rPr lang="en-IN" sz="2400"/>
            </a:br>
            <a:r>
              <a:rPr lang="en-IN" sz="2400"/>
              <a:t>in the future 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2042771-40AF-B58E-5F44-CBE29C3F1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8942893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7714996" y="184626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99B0BB-DD63-BE05-C42D-BC81A52A6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58</a:t>
            </a:fld>
            <a:endParaRPr lang="en-US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AC9B9ABF-B8A1-184F-70D3-DC2E001FE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1765998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61062-C902-BC79-6A1A-20DB2417B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62" y="-43666"/>
            <a:ext cx="10515600" cy="1325563"/>
          </a:xfrm>
        </p:spPr>
        <p:txBody>
          <a:bodyPr/>
          <a:lstStyle/>
          <a:p>
            <a:r>
              <a:rPr lang="en-US"/>
              <a:t>The Motherboard and Chipset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386F3-CB09-4D1B-C986-DEAA3FD26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501739-9E00-60F0-4193-0EBEC021B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098" y="1045831"/>
            <a:ext cx="7080692" cy="531051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9BF9877-F4E5-3B6E-212C-404867DF79E9}"/>
              </a:ext>
            </a:extLst>
          </p:cNvPr>
          <p:cNvSpPr/>
          <p:nvPr/>
        </p:nvSpPr>
        <p:spPr>
          <a:xfrm>
            <a:off x="657948" y="1613251"/>
            <a:ext cx="4780951" cy="17118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The CPU is assisted by a set of chips that help it manage the memory, storage, and I/O devices. They comprise the chipset.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36DFD2-C74E-8BCD-BFF6-E314DB79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733388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034C4141-0997-ACA3-00EF-E22F5EB1EDFF}"/>
              </a:ext>
            </a:extLst>
          </p:cNvPr>
          <p:cNvSpPr/>
          <p:nvPr/>
        </p:nvSpPr>
        <p:spPr>
          <a:xfrm>
            <a:off x="4537276" y="4583576"/>
            <a:ext cx="2141316" cy="1886672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93AAA1A-672E-016B-98A0-DD5301CAE3AE}"/>
              </a:ext>
            </a:extLst>
          </p:cNvPr>
          <p:cNvSpPr/>
          <p:nvPr/>
        </p:nvSpPr>
        <p:spPr>
          <a:xfrm>
            <a:off x="4780345" y="4805324"/>
            <a:ext cx="1678328" cy="1479729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71A7DA8-5C8F-5EAA-6517-96178D27DD36}"/>
              </a:ext>
            </a:extLst>
          </p:cNvPr>
          <p:cNvSpPr/>
          <p:nvPr/>
        </p:nvSpPr>
        <p:spPr>
          <a:xfrm>
            <a:off x="5046562" y="5008781"/>
            <a:ext cx="1145894" cy="1024685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F7F81F-F3D8-231B-41C6-B939B8AEB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507" y="0"/>
            <a:ext cx="10515600" cy="1325563"/>
          </a:xfrm>
        </p:spPr>
        <p:txBody>
          <a:bodyPr/>
          <a:lstStyle/>
          <a:p>
            <a:r>
              <a:rPr lang="en-US"/>
              <a:t>Current Privilege Level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C6FC597-78C3-7562-215B-F1FBB80AC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8811" y="1544516"/>
            <a:ext cx="2254496" cy="2254496"/>
          </a:xfr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BE7E68F9-4FBE-2620-AA21-750829DEE007}"/>
              </a:ext>
            </a:extLst>
          </p:cNvPr>
          <p:cNvSpPr/>
          <p:nvPr/>
        </p:nvSpPr>
        <p:spPr>
          <a:xfrm>
            <a:off x="6991815" y="2018372"/>
            <a:ext cx="3033131" cy="1083644"/>
          </a:xfrm>
          <a:prstGeom prst="wedgeRoundRectCallout">
            <a:avLst>
              <a:gd name="adj1" fmla="val -100207"/>
              <a:gd name="adj2" fmla="val 524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Current Privilege Level (CPL) bit (s)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36B6D3-02A0-1AB8-828B-97594702C5AD}"/>
              </a:ext>
            </a:extLst>
          </p:cNvPr>
          <p:cNvSpPr txBox="1"/>
          <p:nvPr/>
        </p:nvSpPr>
        <p:spPr>
          <a:xfrm>
            <a:off x="6180881" y="3599727"/>
            <a:ext cx="44349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/>
              <a:t>In general CPL=0 indicates privileged</a:t>
            </a:r>
            <a:br>
              <a:rPr lang="en-US" sz="2000"/>
            </a:br>
            <a:r>
              <a:rPr lang="en-US" sz="2000"/>
              <a:t>OS mode and CPL=1 indicates user mode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5B04537-BA3D-7948-156D-6D1D53A490EF}"/>
              </a:ext>
            </a:extLst>
          </p:cNvPr>
          <p:cNvSpPr/>
          <p:nvPr/>
        </p:nvSpPr>
        <p:spPr>
          <a:xfrm>
            <a:off x="295507" y="1149566"/>
            <a:ext cx="2829658" cy="62136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FF0000"/>
                </a:solidFill>
                <a:latin typeface="Comic Sans MS" panose="030F0702030302020204" pitchFamily="66" charset="0"/>
              </a:rPr>
              <a:t>Current Privilege Level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1A3ED8-CFFF-0D5B-99B5-06F5E854126C}"/>
              </a:ext>
            </a:extLst>
          </p:cNvPr>
          <p:cNvSpPr/>
          <p:nvPr/>
        </p:nvSpPr>
        <p:spPr>
          <a:xfrm>
            <a:off x="158540" y="4465713"/>
            <a:ext cx="2829658" cy="62136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FF0000"/>
                </a:solidFill>
                <a:latin typeface="Comic Sans MS" panose="030F0702030302020204" pitchFamily="66" charset="0"/>
              </a:rPr>
              <a:t>Extended to Rings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2BD141D-3B9F-A45C-D182-0828F2627442}"/>
              </a:ext>
            </a:extLst>
          </p:cNvPr>
          <p:cNvSpPr/>
          <p:nvPr/>
        </p:nvSpPr>
        <p:spPr>
          <a:xfrm>
            <a:off x="5254906" y="5220182"/>
            <a:ext cx="706056" cy="601884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F9ED32FF-56E1-EBE4-BC94-FE2CE35B1193}"/>
              </a:ext>
            </a:extLst>
          </p:cNvPr>
          <p:cNvSpPr/>
          <p:nvPr/>
        </p:nvSpPr>
        <p:spPr>
          <a:xfrm>
            <a:off x="7523544" y="5376180"/>
            <a:ext cx="1307940" cy="657286"/>
          </a:xfrm>
          <a:prstGeom prst="wedgeRoundRectCallout">
            <a:avLst>
              <a:gd name="adj1" fmla="val -170679"/>
              <a:gd name="adj2" fmla="val -127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Ring 0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26E1B03B-8166-1168-0625-7C6FCA823C68}"/>
              </a:ext>
            </a:extLst>
          </p:cNvPr>
          <p:cNvSpPr/>
          <p:nvPr/>
        </p:nvSpPr>
        <p:spPr>
          <a:xfrm>
            <a:off x="8000035" y="4513253"/>
            <a:ext cx="1307940" cy="657286"/>
          </a:xfrm>
          <a:prstGeom prst="wedgeRoundRectCallout">
            <a:avLst>
              <a:gd name="adj1" fmla="val -168909"/>
              <a:gd name="adj2" fmla="val 1546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Ring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7D2F7B-5DFC-98E7-B368-D5D96900AD87}"/>
              </a:ext>
            </a:extLst>
          </p:cNvPr>
          <p:cNvSpPr txBox="1"/>
          <p:nvPr/>
        </p:nvSpPr>
        <p:spPr>
          <a:xfrm>
            <a:off x="9343052" y="5325580"/>
            <a:ext cx="22343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/>
              <a:t>Lower the ring </a:t>
            </a:r>
            <a:r>
              <a:rPr lang="en-US" sz="2000">
                <a:sym typeface="Wingdings" panose="05000000000000000000" pitchFamily="2" charset="2"/>
              </a:rPr>
              <a:t></a:t>
            </a:r>
          </a:p>
          <a:p>
            <a:pPr algn="l"/>
            <a:r>
              <a:rPr lang="en-US" sz="2000">
                <a:sym typeface="Wingdings" panose="05000000000000000000" pitchFamily="2" charset="2"/>
              </a:rPr>
              <a:t>Higher the privilege</a:t>
            </a:r>
            <a:endParaRPr lang="en-US" sz="20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1E5AA8-FD36-62C7-1434-750B62D2F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620D59D-8D72-630E-F1E6-AEFB92922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7860406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7886-5660-EE57-AC0F-DAD59FC05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840" y="365125"/>
            <a:ext cx="10601960" cy="1325563"/>
          </a:xfrm>
        </p:spPr>
        <p:txBody>
          <a:bodyPr/>
          <a:lstStyle/>
          <a:p>
            <a:r>
              <a:rPr lang="en-US"/>
              <a:t>Diagram of the Motherboard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BF9C2-AE91-AFCE-B61A-D1D680183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C5351C1-480A-73CC-4A4B-8DBEC637F8B6}"/>
              </a:ext>
            </a:extLst>
          </p:cNvPr>
          <p:cNvSpPr/>
          <p:nvPr/>
        </p:nvSpPr>
        <p:spPr>
          <a:xfrm>
            <a:off x="3954483" y="1690688"/>
            <a:ext cx="1448789" cy="82989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CPU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8A87320-6121-B1D0-BE5A-E97285DA5D8E}"/>
              </a:ext>
            </a:extLst>
          </p:cNvPr>
          <p:cNvSpPr/>
          <p:nvPr/>
        </p:nvSpPr>
        <p:spPr>
          <a:xfrm>
            <a:off x="3667496" y="3014055"/>
            <a:ext cx="2341418" cy="150263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Northbridge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D45343-39A6-4ED5-3E8E-F2EF9EE0EDBA}"/>
              </a:ext>
            </a:extLst>
          </p:cNvPr>
          <p:cNvSpPr/>
          <p:nvPr/>
        </p:nvSpPr>
        <p:spPr>
          <a:xfrm>
            <a:off x="4560125" y="2520579"/>
            <a:ext cx="261257" cy="4956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8A0D74-86D2-483D-C2B4-2FE137409747}"/>
              </a:ext>
            </a:extLst>
          </p:cNvPr>
          <p:cNvSpPr/>
          <p:nvPr/>
        </p:nvSpPr>
        <p:spPr>
          <a:xfrm rot="16200000">
            <a:off x="8380441" y="1338371"/>
            <a:ext cx="161458" cy="49045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780DD-BE71-F199-06DD-FCA0823B84A3}"/>
              </a:ext>
            </a:extLst>
          </p:cNvPr>
          <p:cNvSpPr/>
          <p:nvPr/>
        </p:nvSpPr>
        <p:spPr>
          <a:xfrm>
            <a:off x="8413669" y="2686304"/>
            <a:ext cx="166255" cy="21850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49EFD7-66A0-D55B-F8B0-DB997DA727C1}"/>
              </a:ext>
            </a:extLst>
          </p:cNvPr>
          <p:cNvSpPr/>
          <p:nvPr/>
        </p:nvSpPr>
        <p:spPr>
          <a:xfrm>
            <a:off x="9254838" y="2679391"/>
            <a:ext cx="166255" cy="21850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5CD022-B229-EBCB-E2E3-3A60DB3A03A2}"/>
              </a:ext>
            </a:extLst>
          </p:cNvPr>
          <p:cNvSpPr/>
          <p:nvPr/>
        </p:nvSpPr>
        <p:spPr>
          <a:xfrm>
            <a:off x="10018221" y="2687076"/>
            <a:ext cx="166255" cy="21850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0A2B32-FCD3-A62B-476B-2E2D5E5836D3}"/>
              </a:ext>
            </a:extLst>
          </p:cNvPr>
          <p:cNvSpPr/>
          <p:nvPr/>
        </p:nvSpPr>
        <p:spPr>
          <a:xfrm>
            <a:off x="10747171" y="2698096"/>
            <a:ext cx="166255" cy="21850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C59BC0-01EF-3EFE-37A5-92D0E2629D3B}"/>
              </a:ext>
            </a:extLst>
          </p:cNvPr>
          <p:cNvSpPr txBox="1"/>
          <p:nvPr/>
        </p:nvSpPr>
        <p:spPr>
          <a:xfrm>
            <a:off x="10955585" y="3344685"/>
            <a:ext cx="13258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/>
              <a:t>Memory </a:t>
            </a:r>
          </a:p>
          <a:p>
            <a:pPr algn="l"/>
            <a:r>
              <a:rPr lang="en-US" sz="2400"/>
              <a:t>slots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926C77-27E3-DC7E-BB6E-5237A0B4BD05}"/>
              </a:ext>
            </a:extLst>
          </p:cNvPr>
          <p:cNvSpPr/>
          <p:nvPr/>
        </p:nvSpPr>
        <p:spPr>
          <a:xfrm rot="16200000">
            <a:off x="2578466" y="2782323"/>
            <a:ext cx="161459" cy="20166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F2B7726-B453-BC4F-EDFB-4C20613A7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66" y="3191128"/>
            <a:ext cx="1328024" cy="13255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C43356F-EF88-3611-6586-CC649F149396}"/>
              </a:ext>
            </a:extLst>
          </p:cNvPr>
          <p:cNvSpPr txBox="1"/>
          <p:nvPr/>
        </p:nvSpPr>
        <p:spPr>
          <a:xfrm>
            <a:off x="573142" y="2701861"/>
            <a:ext cx="827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/>
              <a:t>GPU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800BC2A-0B44-3EEA-EEA8-CB3619B4ECCD}"/>
              </a:ext>
            </a:extLst>
          </p:cNvPr>
          <p:cNvSpPr/>
          <p:nvPr/>
        </p:nvSpPr>
        <p:spPr>
          <a:xfrm>
            <a:off x="3650673" y="4901861"/>
            <a:ext cx="2341418" cy="150263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Southbridge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011065-0EF9-0508-8757-64511A31CF99}"/>
              </a:ext>
            </a:extLst>
          </p:cNvPr>
          <p:cNvSpPr/>
          <p:nvPr/>
        </p:nvSpPr>
        <p:spPr>
          <a:xfrm>
            <a:off x="4576949" y="4514495"/>
            <a:ext cx="244434" cy="3873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344244-2780-8A15-280A-67EDB0D45E8E}"/>
              </a:ext>
            </a:extLst>
          </p:cNvPr>
          <p:cNvSpPr/>
          <p:nvPr/>
        </p:nvSpPr>
        <p:spPr>
          <a:xfrm rot="16200000">
            <a:off x="2031179" y="4114413"/>
            <a:ext cx="161460" cy="30775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CE11D08-3E3B-EC8F-2C2E-9DCC098B8846}"/>
              </a:ext>
            </a:extLst>
          </p:cNvPr>
          <p:cNvSpPr/>
          <p:nvPr/>
        </p:nvSpPr>
        <p:spPr>
          <a:xfrm>
            <a:off x="573740" y="4725520"/>
            <a:ext cx="178100" cy="182023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1CD7B8-0D7F-2754-0B60-22E4CE8FF56C}"/>
              </a:ext>
            </a:extLst>
          </p:cNvPr>
          <p:cNvSpPr/>
          <p:nvPr/>
        </p:nvSpPr>
        <p:spPr>
          <a:xfrm>
            <a:off x="1138096" y="4725519"/>
            <a:ext cx="178100" cy="182023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06D460-FDCE-C0B3-7AAA-118083AB4273}"/>
              </a:ext>
            </a:extLst>
          </p:cNvPr>
          <p:cNvSpPr/>
          <p:nvPr/>
        </p:nvSpPr>
        <p:spPr>
          <a:xfrm>
            <a:off x="1702452" y="4725519"/>
            <a:ext cx="178100" cy="182023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9D59BD-5124-58E8-39D5-72423B7D5A55}"/>
              </a:ext>
            </a:extLst>
          </p:cNvPr>
          <p:cNvSpPr txBox="1"/>
          <p:nvPr/>
        </p:nvSpPr>
        <p:spPr>
          <a:xfrm>
            <a:off x="1899051" y="4514495"/>
            <a:ext cx="760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/>
              <a:t>PCI </a:t>
            </a:r>
          </a:p>
          <a:p>
            <a:pPr algn="l"/>
            <a:r>
              <a:rPr lang="en-US" sz="2400"/>
              <a:t>slots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BC9BBD7-5264-C29A-126B-38D9AD0F96D6}"/>
              </a:ext>
            </a:extLst>
          </p:cNvPr>
          <p:cNvSpPr/>
          <p:nvPr/>
        </p:nvSpPr>
        <p:spPr>
          <a:xfrm rot="16200000">
            <a:off x="7071267" y="4482468"/>
            <a:ext cx="161461" cy="23414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27C1314-A1AE-B3EA-DFB9-953C1C61FB69}"/>
              </a:ext>
            </a:extLst>
          </p:cNvPr>
          <p:cNvSpPr/>
          <p:nvPr/>
        </p:nvSpPr>
        <p:spPr>
          <a:xfrm>
            <a:off x="8322704" y="5216682"/>
            <a:ext cx="3461656" cy="9341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Keyboard, mouse, USB ports, I/O chips, ...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466BD5-E10A-D456-7532-4F92CE088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6836946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0622-02ED-26C4-5F5A-6A3F6F3E5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x86 I/O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22F03-2F1D-2F73-5BC3-100A29132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70770"/>
          </a:xfrm>
        </p:spPr>
        <p:txBody>
          <a:bodyPr/>
          <a:lstStyle/>
          <a:p>
            <a:r>
              <a:rPr lang="en-US" dirty="0"/>
              <a:t>When the system </a:t>
            </a:r>
            <a:r>
              <a:rPr lang="en-US" dirty="0">
                <a:solidFill>
                  <a:srgbClr val="0070C0"/>
                </a:solidFill>
              </a:rPr>
              <a:t>boots</a:t>
            </a:r>
            <a:r>
              <a:rPr lang="en-US" dirty="0"/>
              <a:t>, each I/O device is </a:t>
            </a:r>
            <a:r>
              <a:rPr lang="en-US" dirty="0">
                <a:solidFill>
                  <a:srgbClr val="00B050"/>
                </a:solidFill>
              </a:rPr>
              <a:t>provided</a:t>
            </a:r>
            <a:r>
              <a:rPr lang="en-US" dirty="0"/>
              <a:t> a 16-bit I/O address</a:t>
            </a:r>
          </a:p>
          <a:p>
            <a:r>
              <a:rPr lang="en-US" dirty="0"/>
              <a:t>The OS can </a:t>
            </a:r>
            <a:r>
              <a:rPr lang="en-US" dirty="0">
                <a:solidFill>
                  <a:srgbClr val="C00000"/>
                </a:solidFill>
              </a:rPr>
              <a:t>query</a:t>
            </a:r>
            <a:r>
              <a:rPr lang="en-US" dirty="0"/>
              <a:t> this information and </a:t>
            </a:r>
            <a:r>
              <a:rPr lang="en-US" dirty="0">
                <a:solidFill>
                  <a:srgbClr val="7030A0"/>
                </a:solidFill>
              </a:rPr>
              <a:t>figure</a:t>
            </a:r>
            <a:r>
              <a:rPr lang="en-US" dirty="0"/>
              <a:t> out the I/O addresses associated with each device.</a:t>
            </a:r>
          </a:p>
          <a:p>
            <a:r>
              <a:rPr lang="en-US" dirty="0"/>
              <a:t>These are known as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ports</a:t>
            </a:r>
            <a:r>
              <a:rPr lang="en-US" dirty="0"/>
              <a:t>.</a:t>
            </a:r>
          </a:p>
          <a:p>
            <a:r>
              <a:rPr lang="en-US" dirty="0"/>
              <a:t>It is possible to </a:t>
            </a:r>
            <a:r>
              <a:rPr lang="en-US" dirty="0">
                <a:solidFill>
                  <a:srgbClr val="7030A0"/>
                </a:solidFill>
              </a:rPr>
              <a:t>write</a:t>
            </a:r>
            <a:r>
              <a:rPr lang="en-US" dirty="0"/>
              <a:t> a value to a port or </a:t>
            </a:r>
            <a:r>
              <a:rPr lang="en-US" dirty="0">
                <a:solidFill>
                  <a:srgbClr val="C00000"/>
                </a:solidFill>
              </a:rPr>
              <a:t>read</a:t>
            </a:r>
            <a:r>
              <a:rPr lang="en-US" dirty="0"/>
              <a:t> a value from it.</a:t>
            </a:r>
          </a:p>
          <a:p>
            <a:r>
              <a:rPr lang="en-US" dirty="0"/>
              <a:t>x86 has dedicated </a:t>
            </a:r>
            <a:r>
              <a:rPr lang="en-US" i="1" dirty="0"/>
              <a:t>in </a:t>
            </a:r>
            <a:r>
              <a:rPr lang="en-US" dirty="0"/>
              <a:t>and </a:t>
            </a:r>
            <a:r>
              <a:rPr lang="en-US" i="1" dirty="0"/>
              <a:t>out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instructions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A433B-4361-A500-9B27-79E95992E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6C21E3-B1BD-F947-281B-8E0410F4EBDD}"/>
              </a:ext>
            </a:extLst>
          </p:cNvPr>
          <p:cNvSpPr/>
          <p:nvPr/>
        </p:nvSpPr>
        <p:spPr>
          <a:xfrm>
            <a:off x="2948544" y="5559177"/>
            <a:ext cx="6294912" cy="65314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Scalability is an issue. We cannot read and write a lot of data in one go.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46F36DD3-AB1F-11CD-6376-C9DB48D73B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903" y="5559177"/>
            <a:ext cx="715300" cy="7153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47B9A63-0384-F477-A32A-093CD67C8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12694A-BD2A-F4FA-9EB5-E238D4F4D750}"/>
              </a:ext>
            </a:extLst>
          </p:cNvPr>
          <p:cNvSpPr/>
          <p:nvPr/>
        </p:nvSpPr>
        <p:spPr>
          <a:xfrm>
            <a:off x="7114032" y="649224"/>
            <a:ext cx="3675888" cy="64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Port-Mapped I/O (PMIO)</a:t>
            </a:r>
          </a:p>
        </p:txBody>
      </p:sp>
    </p:spTree>
    <p:extLst>
      <p:ext uri="{BB962C8B-B14F-4D97-AF65-F5344CB8AC3E}">
        <p14:creationId xmlns:p14="http://schemas.microsoft.com/office/powerpoint/2010/main" val="35349418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A1928-7898-A653-5613-CCA6E4F4B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Memory Mapped I/O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C8942-0A2D-EAEE-3A48-9FF422636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628" y="4447309"/>
            <a:ext cx="11661569" cy="1867477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Use the </a:t>
            </a:r>
            <a:r>
              <a:rPr lang="en-US">
                <a:solidFill>
                  <a:srgbClr val="00B050"/>
                </a:solidFill>
              </a:rPr>
              <a:t>virtual</a:t>
            </a:r>
            <a:r>
              <a:rPr lang="en-US"/>
              <a:t> memory mechanism to map a </a:t>
            </a:r>
            <a:r>
              <a:rPr lang="en-US">
                <a:solidFill>
                  <a:srgbClr val="0070C0"/>
                </a:solidFill>
              </a:rPr>
              <a:t>portion</a:t>
            </a:r>
            <a:r>
              <a:rPr lang="en-US"/>
              <a:t> of the virtual address space to I/O devices</a:t>
            </a:r>
          </a:p>
          <a:p>
            <a:r>
              <a:rPr lang="en-US"/>
              <a:t>Use regular </a:t>
            </a:r>
            <a:r>
              <a:rPr lang="en-US">
                <a:solidFill>
                  <a:srgbClr val="FF0000"/>
                </a:solidFill>
              </a:rPr>
              <a:t>reads</a:t>
            </a:r>
            <a:r>
              <a:rPr lang="en-US"/>
              <a:t> and </a:t>
            </a:r>
            <a:r>
              <a:rPr lang="en-US">
                <a:solidFill>
                  <a:srgbClr val="0070C0"/>
                </a:solidFill>
              </a:rPr>
              <a:t>writes</a:t>
            </a:r>
            <a:r>
              <a:rPr lang="en-US"/>
              <a:t> to access I/O devices</a:t>
            </a:r>
          </a:p>
          <a:p>
            <a:r>
              <a:rPr lang="en-US"/>
              <a:t>The system automatically routes </a:t>
            </a:r>
            <a:r>
              <a:rPr lang="en-US">
                <a:solidFill>
                  <a:srgbClr val="C00000"/>
                </a:solidFill>
              </a:rPr>
              <a:t>memory traffic </a:t>
            </a:r>
            <a:r>
              <a:rPr lang="en-US"/>
              <a:t>to the I/O devices (bulk transfers possible)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3A26-0E29-1D15-9D2C-5E50DE9D6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F7CD13-E1C5-F512-0187-6831AA93BC9F}"/>
              </a:ext>
            </a:extLst>
          </p:cNvPr>
          <p:cNvSpPr/>
          <p:nvPr/>
        </p:nvSpPr>
        <p:spPr>
          <a:xfrm>
            <a:off x="2873829" y="1567544"/>
            <a:ext cx="2196935" cy="283820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4EC2D0-30C7-DA3A-F790-A9EB0E715FD8}"/>
              </a:ext>
            </a:extLst>
          </p:cNvPr>
          <p:cNvSpPr txBox="1"/>
          <p:nvPr/>
        </p:nvSpPr>
        <p:spPr>
          <a:xfrm>
            <a:off x="1567542" y="2107871"/>
            <a:ext cx="11536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/>
              <a:t>Virtual</a:t>
            </a:r>
            <a:br>
              <a:rPr lang="en-US" sz="2400"/>
            </a:br>
            <a:r>
              <a:rPr lang="en-US" sz="2400"/>
              <a:t>address</a:t>
            </a:r>
            <a:br>
              <a:rPr lang="en-US" sz="2400"/>
            </a:br>
            <a:r>
              <a:rPr lang="en-US" sz="2400"/>
              <a:t>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EC2313-ECAA-155B-58FE-086C1E79BA1A}"/>
              </a:ext>
            </a:extLst>
          </p:cNvPr>
          <p:cNvSpPr/>
          <p:nvPr/>
        </p:nvSpPr>
        <p:spPr>
          <a:xfrm>
            <a:off x="2873829" y="3301340"/>
            <a:ext cx="2196935" cy="570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Mapped to I/O addresses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08E54FF-A9B2-FF35-0B98-61B8CCCBBAE9}"/>
              </a:ext>
            </a:extLst>
          </p:cNvPr>
          <p:cNvSpPr/>
          <p:nvPr/>
        </p:nvSpPr>
        <p:spPr>
          <a:xfrm>
            <a:off x="5284519" y="3429000"/>
            <a:ext cx="676894" cy="44235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DFE27E-57B9-3A4A-BAC3-C55FEC33B4C8}"/>
              </a:ext>
            </a:extLst>
          </p:cNvPr>
          <p:cNvSpPr/>
          <p:nvPr/>
        </p:nvSpPr>
        <p:spPr>
          <a:xfrm>
            <a:off x="6175168" y="3359796"/>
            <a:ext cx="2196935" cy="570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I/O device ports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C64DFA2-3173-CE1D-5C15-5741545E8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1225310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2CE2-4A61-3780-1D60-C04C9A02A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DMA (Direct Memory Access)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58764-2954-5C8D-A643-271FA69B9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557"/>
            <a:ext cx="10515600" cy="3197637"/>
          </a:xfrm>
        </p:spPr>
        <p:txBody>
          <a:bodyPr>
            <a:normAutofit/>
          </a:bodyPr>
          <a:lstStyle/>
          <a:p>
            <a:r>
              <a:rPr lang="en-US" dirty="0"/>
              <a:t>Assume that a large </a:t>
            </a:r>
            <a:r>
              <a:rPr lang="en-US" dirty="0">
                <a:solidFill>
                  <a:srgbClr val="0070C0"/>
                </a:solidFill>
              </a:rPr>
              <a:t>amount</a:t>
            </a:r>
            <a:r>
              <a:rPr lang="en-US" dirty="0"/>
              <a:t> of data (several MBs) needs to be </a:t>
            </a:r>
            <a:r>
              <a:rPr lang="en-US" dirty="0">
                <a:solidFill>
                  <a:srgbClr val="FF0000"/>
                </a:solidFill>
              </a:rPr>
              <a:t>transferred</a:t>
            </a:r>
            <a:r>
              <a:rPr lang="en-US" dirty="0"/>
              <a:t> from the hard disk to the main memory. </a:t>
            </a:r>
          </a:p>
          <a:p>
            <a:r>
              <a:rPr lang="en-US" dirty="0"/>
              <a:t>Why should the </a:t>
            </a:r>
            <a:r>
              <a:rPr lang="en-US" dirty="0">
                <a:solidFill>
                  <a:srgbClr val="00B050"/>
                </a:solidFill>
              </a:rPr>
              <a:t>program</a:t>
            </a:r>
            <a:r>
              <a:rPr lang="en-US" dirty="0"/>
              <a:t> involve itself in this process, if this can be </a:t>
            </a:r>
            <a:r>
              <a:rPr lang="en-US" dirty="0">
                <a:solidFill>
                  <a:srgbClr val="C00000"/>
                </a:solidFill>
              </a:rPr>
              <a:t>outsourced</a:t>
            </a:r>
            <a:r>
              <a:rPr lang="en-US" dirty="0"/>
              <a:t> to a separate chip – the DMA controller?</a:t>
            </a:r>
          </a:p>
          <a:p>
            <a:r>
              <a:rPr lang="en-US" dirty="0"/>
              <a:t>Just give it a </a:t>
            </a:r>
            <a:r>
              <a:rPr lang="en-US" dirty="0">
                <a:solidFill>
                  <a:srgbClr val="00B050"/>
                </a:solidFill>
              </a:rPr>
              <a:t>pointer</a:t>
            </a:r>
            <a:r>
              <a:rPr lang="en-US" dirty="0"/>
              <a:t> to the region in the storage device (hard disk in the case), and the main memory. It does the </a:t>
            </a:r>
            <a:r>
              <a:rPr lang="en-US" dirty="0">
                <a:solidFill>
                  <a:srgbClr val="FF0000"/>
                </a:solidFill>
              </a:rPr>
              <a:t>transfer</a:t>
            </a:r>
            <a:r>
              <a:rPr lang="en-US" dirty="0"/>
              <a:t> on its own and interrupts the chip once done.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517EF-0F5E-E84C-2226-31B91334B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FA72D62A-B3D9-0C14-D494-BBCA71A56B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20" y="2505552"/>
            <a:ext cx="638380" cy="6383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8B843A-98B3-7D92-3625-47F958F0A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624" y="4469500"/>
            <a:ext cx="760818" cy="6886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4E5E0FF-B6D9-0F8A-36BE-3861CCE162B1}"/>
              </a:ext>
            </a:extLst>
          </p:cNvPr>
          <p:cNvSpPr/>
          <p:nvPr/>
        </p:nvSpPr>
        <p:spPr>
          <a:xfrm>
            <a:off x="2199190" y="5463251"/>
            <a:ext cx="2141316" cy="1029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CPU</a:t>
            </a:r>
            <a:endParaRPr lang="en-US" sz="2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48F706-0C93-EA0C-1A64-676BC396F31B}"/>
              </a:ext>
            </a:extLst>
          </p:cNvPr>
          <p:cNvSpPr/>
          <p:nvPr/>
        </p:nvSpPr>
        <p:spPr>
          <a:xfrm>
            <a:off x="8911542" y="5472206"/>
            <a:ext cx="2141316" cy="102962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DMA</a:t>
            </a:r>
            <a:endParaRPr lang="en-US" sz="200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C53C6D-F9F5-EA32-E2C5-6648F908F2D2}"/>
              </a:ext>
            </a:extLst>
          </p:cNvPr>
          <p:cNvCxnSpPr>
            <a:cxnSpLocks/>
          </p:cNvCxnSpPr>
          <p:nvPr/>
        </p:nvCxnSpPr>
        <p:spPr>
          <a:xfrm>
            <a:off x="4340506" y="5747657"/>
            <a:ext cx="45340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33CB530-6194-861B-996D-F1DC3FA4D09D}"/>
              </a:ext>
            </a:extLst>
          </p:cNvPr>
          <p:cNvSpPr txBox="1"/>
          <p:nvPr/>
        </p:nvSpPr>
        <p:spPr>
          <a:xfrm>
            <a:off x="4465123" y="5378964"/>
            <a:ext cx="4409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1. Transfer details (device </a:t>
            </a:r>
            <a:r>
              <a:rPr lang="en-US" sz="2000" dirty="0">
                <a:sym typeface="Wingdings" panose="05000000000000000000" pitchFamily="2" charset="2"/>
              </a:rPr>
              <a:t> memory)</a:t>
            </a:r>
            <a:endParaRPr lang="en-US" sz="20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B22760-7AD8-5DD9-515C-78CC888211B6}"/>
              </a:ext>
            </a:extLst>
          </p:cNvPr>
          <p:cNvCxnSpPr>
            <a:cxnSpLocks/>
          </p:cNvCxnSpPr>
          <p:nvPr/>
        </p:nvCxnSpPr>
        <p:spPr>
          <a:xfrm flipH="1">
            <a:off x="4340506" y="6163294"/>
            <a:ext cx="45340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AF4A5D8-0F0E-798D-4A04-A272DE061E06}"/>
              </a:ext>
            </a:extLst>
          </p:cNvPr>
          <p:cNvSpPr txBox="1"/>
          <p:nvPr/>
        </p:nvSpPr>
        <p:spPr>
          <a:xfrm>
            <a:off x="4481060" y="6124909"/>
            <a:ext cx="3900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ym typeface="Wingdings" panose="05000000000000000000" pitchFamily="2" charset="2"/>
              </a:rPr>
              <a:t>2. Interrupt the CPU (transfer done)</a:t>
            </a:r>
            <a:endParaRPr lang="en-US" sz="20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CF5CC0-4584-041D-75F5-73EAD7DD0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1278"/>
            <a:ext cx="4114800" cy="365125"/>
          </a:xfrm>
        </p:spPr>
        <p:txBody>
          <a:bodyPr/>
          <a:lstStyle/>
          <a:p>
            <a:r>
              <a:rPr lang="en-US" dirty="0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5921280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406EF8-A9C7-4956-37DE-447EB795A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863" y="82617"/>
            <a:ext cx="11717619" cy="6571244"/>
          </a:xfr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AE49069-C86C-9A2D-80AF-67C1845D4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599" y="4952111"/>
            <a:ext cx="1404239" cy="140423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0D47F43-BC24-1AD1-B890-0A7BCFDD4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459" y="589307"/>
            <a:ext cx="1999328" cy="20374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C112CC-5AAD-7868-7DFB-6D6063ECA5EA}"/>
              </a:ext>
            </a:extLst>
          </p:cNvPr>
          <p:cNvSpPr txBox="1"/>
          <p:nvPr/>
        </p:nvSpPr>
        <p:spPr>
          <a:xfrm>
            <a:off x="4613562" y="1260763"/>
            <a:ext cx="611072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>
                <a:solidFill>
                  <a:srgbClr val="0070C0"/>
                </a:solidFill>
                <a:latin typeface="Comic Sans MS"/>
                <a:cs typeface="Calibri"/>
              </a:rPr>
              <a:t>srsarangi@cse.iitd.ac.in</a:t>
            </a:r>
            <a:endParaRPr lang="en-US" sz="4000" err="1">
              <a:solidFill>
                <a:srgbClr val="0070C0"/>
              </a:solidFill>
              <a:latin typeface="Comic Sans M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8FBC22-A8CA-3BB5-EB7D-7944B350F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1CC4D2F-C1DE-E9E2-D4A5-82CB8CB9D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14152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D22C0-293E-BF2B-4EFB-31F0B77BB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Privileged and Non-Privileged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5D730-3618-4BE0-AE13-92BBBC10C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r>
              <a:rPr lang="en-US"/>
              <a:t>There are two kinds of </a:t>
            </a:r>
            <a:r>
              <a:rPr lang="en-US">
                <a:solidFill>
                  <a:srgbClr val="0070C0"/>
                </a:solidFill>
              </a:rPr>
              <a:t>instructions</a:t>
            </a:r>
            <a:r>
              <a:rPr lang="en-US"/>
              <a:t> – </a:t>
            </a:r>
            <a:r>
              <a:rPr lang="en-US">
                <a:solidFill>
                  <a:srgbClr val="FF0000"/>
                </a:solidFill>
              </a:rPr>
              <a:t>privileged</a:t>
            </a:r>
            <a:r>
              <a:rPr lang="en-US"/>
              <a:t> and </a:t>
            </a:r>
            <a:r>
              <a:rPr lang="en-US">
                <a:solidFill>
                  <a:srgbClr val="C00000"/>
                </a:solidFill>
              </a:rPr>
              <a:t>non-privileged</a:t>
            </a:r>
          </a:p>
          <a:p>
            <a:r>
              <a:rPr lang="en-US"/>
              <a:t>Non-privileged instructions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Regular</a:t>
            </a:r>
            <a:r>
              <a:rPr lang="en-US"/>
              <a:t> instructions</a:t>
            </a:r>
          </a:p>
          <a:p>
            <a:pPr lvl="1"/>
            <a:r>
              <a:rPr lang="en-US"/>
              <a:t>When they access </a:t>
            </a:r>
            <a:r>
              <a:rPr lang="en-US">
                <a:solidFill>
                  <a:srgbClr val="0070C0"/>
                </a:solidFill>
              </a:rPr>
              <a:t>privileged</a:t>
            </a:r>
            <a:r>
              <a:rPr lang="en-US"/>
              <a:t> registers, several things can happen</a:t>
            </a:r>
          </a:p>
          <a:p>
            <a:pPr lvl="2"/>
            <a:r>
              <a:rPr lang="en-US"/>
              <a:t>An </a:t>
            </a:r>
            <a:r>
              <a:rPr lang="en-US">
                <a:solidFill>
                  <a:srgbClr val="FF0000"/>
                </a:solidFill>
              </a:rPr>
              <a:t>exception</a:t>
            </a:r>
            <a:r>
              <a:rPr lang="en-US"/>
              <a:t> may be generated</a:t>
            </a:r>
          </a:p>
          <a:p>
            <a:pPr lvl="2"/>
            <a:r>
              <a:rPr lang="en-US"/>
              <a:t>There will be some </a:t>
            </a:r>
            <a:r>
              <a:rPr lang="en-US">
                <a:solidFill>
                  <a:srgbClr val="00B050"/>
                </a:solidFill>
              </a:rPr>
              <a:t>effect</a:t>
            </a:r>
          </a:p>
          <a:p>
            <a:pPr lvl="2"/>
            <a:r>
              <a:rPr lang="en-US"/>
              <a:t>There will be no effect at all (fully </a:t>
            </a:r>
            <a:r>
              <a:rPr lang="en-US">
                <a:solidFill>
                  <a:srgbClr val="7030A0"/>
                </a:solidFill>
              </a:rPr>
              <a:t>silent</a:t>
            </a:r>
            <a:r>
              <a:rPr lang="en-US"/>
              <a:t>)</a:t>
            </a:r>
          </a:p>
          <a:p>
            <a:r>
              <a:rPr lang="en-US"/>
              <a:t>Privileged instructions</a:t>
            </a:r>
          </a:p>
          <a:p>
            <a:pPr lvl="1"/>
            <a:r>
              <a:rPr lang="en-US"/>
              <a:t>Can </a:t>
            </a:r>
            <a:r>
              <a:rPr lang="en-US">
                <a:solidFill>
                  <a:srgbClr val="00B050"/>
                </a:solidFill>
              </a:rPr>
              <a:t>access</a:t>
            </a:r>
            <a:r>
              <a:rPr lang="en-US"/>
              <a:t> all registers</a:t>
            </a:r>
          </a:p>
          <a:p>
            <a:pPr lvl="1"/>
            <a:r>
              <a:rPr lang="en-US">
                <a:solidFill>
                  <a:srgbClr val="C00000"/>
                </a:solidFill>
              </a:rPr>
              <a:t>Exceptions</a:t>
            </a:r>
            <a:r>
              <a:rPr lang="en-US"/>
              <a:t> are not generated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C39B92-1DF7-2611-6535-F9C103E66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5D667-1F7B-D409-39FE-7F05B3C19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19C222E7-E3B2-4528-B0AA-C0FB1C32E9B6}"/>
              </a:ext>
            </a:extLst>
          </p:cNvPr>
          <p:cNvSpPr/>
          <p:nvPr/>
        </p:nvSpPr>
        <p:spPr>
          <a:xfrm>
            <a:off x="6929610" y="3999123"/>
            <a:ext cx="2886420" cy="804231"/>
          </a:xfrm>
          <a:prstGeom prst="wedgeRoundRectCallout">
            <a:avLst>
              <a:gd name="adj1" fmla="val -125524"/>
              <a:gd name="adj2" fmla="val -3806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Dangerous !!!</a:t>
            </a:r>
            <a:br>
              <a:rPr lang="en-IN" sz="2000"/>
            </a:br>
            <a:r>
              <a:rPr lang="en-IN" sz="2000"/>
              <a:t>(we will discuss when introducing VMs)</a:t>
            </a:r>
          </a:p>
        </p:txBody>
      </p:sp>
    </p:spTree>
    <p:extLst>
      <p:ext uri="{BB962C8B-B14F-4D97-AF65-F5344CB8AC3E}">
        <p14:creationId xmlns:p14="http://schemas.microsoft.com/office/powerpoint/2010/main" val="350992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5D52F-A3E3-F4A2-2139-D64AF26B0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Interrupts, Exceptions, and System Calls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3F49C0-2E3D-CF6A-2FB9-5EA9978A21EB}"/>
              </a:ext>
            </a:extLst>
          </p:cNvPr>
          <p:cNvSpPr/>
          <p:nvPr/>
        </p:nvSpPr>
        <p:spPr>
          <a:xfrm>
            <a:off x="741680" y="1818640"/>
            <a:ext cx="3271520" cy="1005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Interrupts</a:t>
            </a:r>
            <a:endParaRPr lang="en-IN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2B8CD0-A1A8-8935-3A29-1B671A2E6BBB}"/>
              </a:ext>
            </a:extLst>
          </p:cNvPr>
          <p:cNvSpPr txBox="1"/>
          <p:nvPr/>
        </p:nvSpPr>
        <p:spPr>
          <a:xfrm>
            <a:off x="4361106" y="1837992"/>
            <a:ext cx="64568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/>
              <a:t>An </a:t>
            </a:r>
            <a:r>
              <a:rPr lang="en-IN" sz="2000">
                <a:solidFill>
                  <a:srgbClr val="FF0000"/>
                </a:solidFill>
              </a:rPr>
              <a:t>interrupt</a:t>
            </a:r>
            <a:r>
              <a:rPr lang="en-IN" sz="2000"/>
              <a:t> is an externally generated event whose main</a:t>
            </a:r>
            <a:br>
              <a:rPr lang="en-IN" sz="2000"/>
            </a:br>
            <a:r>
              <a:rPr lang="en-IN" sz="2000"/>
              <a:t>job is to draw the attention of the </a:t>
            </a:r>
            <a:r>
              <a:rPr lang="en-IN" sz="2000">
                <a:solidFill>
                  <a:srgbClr val="7030A0"/>
                </a:solidFill>
              </a:rPr>
              <a:t>CPU</a:t>
            </a:r>
            <a:r>
              <a:rPr lang="en-IN" sz="2000"/>
              <a:t>. They are mainly</a:t>
            </a:r>
            <a:br>
              <a:rPr lang="en-IN" sz="2000"/>
            </a:br>
            <a:r>
              <a:rPr lang="en-IN" sz="2000"/>
              <a:t>generated by </a:t>
            </a:r>
            <a:r>
              <a:rPr lang="en-IN" sz="2000">
                <a:solidFill>
                  <a:srgbClr val="C00000"/>
                </a:solidFill>
              </a:rPr>
              <a:t>I/O devices </a:t>
            </a:r>
            <a:r>
              <a:rPr lang="en-IN" sz="2000"/>
              <a:t>and other chips in the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</a:rPr>
              <a:t>chipset</a:t>
            </a:r>
            <a:r>
              <a:rPr lang="en-IN" sz="2000"/>
              <a:t>.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CCB6EA-90C9-695D-DFCD-2460B6664422}"/>
              </a:ext>
            </a:extLst>
          </p:cNvPr>
          <p:cNvSpPr/>
          <p:nvPr/>
        </p:nvSpPr>
        <p:spPr>
          <a:xfrm>
            <a:off x="741680" y="3407728"/>
            <a:ext cx="3271520" cy="10058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Exceptions</a:t>
            </a:r>
            <a:endParaRPr lang="en-IN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EA3872-A2C6-273E-A454-257B6E0C9BB5}"/>
              </a:ext>
            </a:extLst>
          </p:cNvPr>
          <p:cNvSpPr txBox="1"/>
          <p:nvPr/>
        </p:nvSpPr>
        <p:spPr>
          <a:xfrm>
            <a:off x="4361106" y="3254960"/>
            <a:ext cx="68885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/>
              <a:t>An </a:t>
            </a:r>
            <a:r>
              <a:rPr lang="en-IN" sz="2000">
                <a:solidFill>
                  <a:srgbClr val="FF0000"/>
                </a:solidFill>
              </a:rPr>
              <a:t>exceptional condition </a:t>
            </a:r>
            <a:r>
              <a:rPr lang="en-IN" sz="2000"/>
              <a:t>in a program such as accessing an </a:t>
            </a:r>
            <a:br>
              <a:rPr lang="en-IN" sz="2000"/>
            </a:br>
            <a:r>
              <a:rPr lang="en-IN" sz="2000"/>
              <a:t>illegal memory address or dividing by zero. There is a need to </a:t>
            </a:r>
            <a:br>
              <a:rPr lang="en-IN" sz="2000"/>
            </a:br>
            <a:r>
              <a:rPr lang="en-IN" sz="2000"/>
              <a:t>suspend the </a:t>
            </a:r>
            <a:r>
              <a:rPr lang="en-IN" sz="2000">
                <a:solidFill>
                  <a:srgbClr val="00B050"/>
                </a:solidFill>
              </a:rPr>
              <a:t>program</a:t>
            </a:r>
            <a:r>
              <a:rPr lang="en-IN" sz="2000"/>
              <a:t> and take some action to rectify the </a:t>
            </a:r>
            <a:br>
              <a:rPr lang="en-IN" sz="2000"/>
            </a:br>
            <a:r>
              <a:rPr lang="en-IN" sz="2000"/>
              <a:t>situation.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538C46-AA1E-EBE5-18D8-4697D8B8F6EC}"/>
              </a:ext>
            </a:extLst>
          </p:cNvPr>
          <p:cNvSpPr/>
          <p:nvPr/>
        </p:nvSpPr>
        <p:spPr>
          <a:xfrm>
            <a:off x="741680" y="5110480"/>
            <a:ext cx="3271520" cy="100584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System calls</a:t>
            </a:r>
            <a:endParaRPr lang="en-IN" sz="2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2ADE31-4883-71EB-5E9A-53D556F4B9AB}"/>
              </a:ext>
            </a:extLst>
          </p:cNvPr>
          <p:cNvSpPr txBox="1"/>
          <p:nvPr/>
        </p:nvSpPr>
        <p:spPr>
          <a:xfrm>
            <a:off x="4362907" y="4599920"/>
            <a:ext cx="75809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/>
              <a:t>There are </a:t>
            </a:r>
            <a:r>
              <a:rPr lang="en-IN" sz="2000">
                <a:solidFill>
                  <a:srgbClr val="0070C0"/>
                </a:solidFill>
              </a:rPr>
              <a:t>specialized instructions </a:t>
            </a:r>
            <a:r>
              <a:rPr lang="en-IN" sz="2000"/>
              <a:t>in ISAs to generate a “dummy</a:t>
            </a:r>
            <a:br>
              <a:rPr lang="en-IN" sz="2000"/>
            </a:br>
            <a:r>
              <a:rPr lang="en-IN" sz="2000"/>
              <a:t>exception”. They lead to a </a:t>
            </a:r>
            <a:r>
              <a:rPr lang="en-IN" sz="2000">
                <a:solidFill>
                  <a:srgbClr val="00B050"/>
                </a:solidFill>
              </a:rPr>
              <a:t>suspension</a:t>
            </a:r>
            <a:r>
              <a:rPr lang="en-IN" sz="2000"/>
              <a:t> of the program’s execution</a:t>
            </a:r>
            <a:br>
              <a:rPr lang="en-IN" sz="2000"/>
            </a:br>
            <a:r>
              <a:rPr lang="en-IN" sz="2000"/>
              <a:t>and invocation of an OS routine. This mechanism can be used to </a:t>
            </a:r>
            <a:br>
              <a:rPr lang="en-IN" sz="2000"/>
            </a:br>
            <a:r>
              <a:rPr lang="en-IN" sz="2000"/>
              <a:t>pass data to the OS such that it can perform a </a:t>
            </a:r>
            <a:r>
              <a:rPr lang="en-IN" sz="2000">
                <a:solidFill>
                  <a:srgbClr val="7030A0"/>
                </a:solidFill>
              </a:rPr>
              <a:t>service</a:t>
            </a:r>
            <a:r>
              <a:rPr lang="en-IN" sz="2000"/>
              <a:t> for the user</a:t>
            </a:r>
            <a:br>
              <a:rPr lang="en-IN" sz="2000"/>
            </a:br>
            <a:r>
              <a:rPr lang="en-IN" sz="2000"/>
              <a:t>program. Such a convoluted OS function call mechanism is known as</a:t>
            </a:r>
            <a:br>
              <a:rPr lang="en-IN" sz="2000"/>
            </a:br>
            <a:r>
              <a:rPr lang="en-IN" sz="2000"/>
              <a:t>a </a:t>
            </a:r>
            <a:r>
              <a:rPr lang="en-IN" sz="2000">
                <a:solidFill>
                  <a:srgbClr val="7030A0"/>
                </a:solidFill>
              </a:rPr>
              <a:t>system call</a:t>
            </a:r>
            <a:r>
              <a:rPr lang="en-IN" sz="2000"/>
              <a:t>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3087D16-4837-BA27-578A-D87FA5C82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EAF4C8-C5AF-8EF0-3676-E4F999545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994627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3A971-3582-E6BC-F242-2A7BDF35D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calls in x86-64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31A1A-FFA6-D1AD-5F5B-2AE1758CA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513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See </a:t>
            </a:r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arch/x86/entry/</a:t>
            </a:r>
            <a:r>
              <a:rPr lang="en-US" dirty="0" err="1">
                <a:solidFill>
                  <a:srgbClr val="0070C0"/>
                </a:solidFill>
                <a:ea typeface="+mn-lt"/>
                <a:cs typeface="+mn-lt"/>
              </a:rPr>
              <a:t>syscalls</a:t>
            </a:r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/</a:t>
            </a:r>
            <a:r>
              <a:rPr lang="en-US" dirty="0" err="1">
                <a:solidFill>
                  <a:srgbClr val="0070C0"/>
                </a:solidFill>
                <a:ea typeface="+mn-lt"/>
                <a:cs typeface="+mn-lt"/>
              </a:rPr>
              <a:t>syscall</a:t>
            </a:r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 64.tbl</a:t>
            </a:r>
            <a:r>
              <a:rPr lang="en-US" dirty="0"/>
              <a:t> (548 systems calls)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56F6D-3DED-9284-B664-9CF66312F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957266-06E9-F4A2-FD67-9C9572F23F1F}"/>
              </a:ext>
            </a:extLst>
          </p:cNvPr>
          <p:cNvSpPr txBox="1"/>
          <p:nvPr/>
        </p:nvSpPr>
        <p:spPr>
          <a:xfrm>
            <a:off x="2419110" y="2708476"/>
            <a:ext cx="3923766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sz="2400">
                <a:solidFill>
                  <a:srgbClr val="C00000"/>
                </a:solidFill>
              </a:rPr>
              <a:t>mov</a:t>
            </a:r>
            <a:r>
              <a:rPr lang="en-US" sz="2400"/>
              <a:t> $&lt;sys call number&gt;, %</a:t>
            </a:r>
            <a:r>
              <a:rPr lang="en-US" sz="2400" err="1"/>
              <a:t>rax</a:t>
            </a:r>
            <a:endParaRPr lang="en-US" sz="2400"/>
          </a:p>
          <a:p>
            <a:pPr algn="l"/>
            <a:r>
              <a:rPr lang="en-US" sz="2400" err="1">
                <a:solidFill>
                  <a:srgbClr val="0070C0"/>
                </a:solidFill>
              </a:rPr>
              <a:t>syscall</a:t>
            </a:r>
            <a:endParaRPr lang="en-US" sz="24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BB954-C64E-47BC-AB6C-DE8188B38F19}"/>
              </a:ext>
            </a:extLst>
          </p:cNvPr>
          <p:cNvSpPr txBox="1"/>
          <p:nvPr/>
        </p:nvSpPr>
        <p:spPr>
          <a:xfrm>
            <a:off x="1273215" y="4109012"/>
            <a:ext cx="65157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7030A0"/>
                </a:solidFill>
              </a:rPr>
              <a:t>Move</a:t>
            </a:r>
            <a:r>
              <a:rPr lang="en-US" sz="2400"/>
              <a:t> the system call number to the </a:t>
            </a:r>
            <a:r>
              <a:rPr lang="en-US" sz="2400" i="1" err="1"/>
              <a:t>rax</a:t>
            </a:r>
            <a:r>
              <a:rPr lang="en-US" sz="2400" i="1"/>
              <a:t> </a:t>
            </a:r>
            <a:r>
              <a:rPr lang="en-US" sz="2400"/>
              <a:t>register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B050"/>
                </a:solidFill>
              </a:rPr>
              <a:t>Issue</a:t>
            </a:r>
            <a:r>
              <a:rPr lang="en-US" sz="2400"/>
              <a:t> the “</a:t>
            </a:r>
            <a:r>
              <a:rPr lang="en-US" sz="2400" err="1"/>
              <a:t>syscall</a:t>
            </a:r>
            <a:r>
              <a:rPr lang="en-US" sz="2400"/>
              <a:t>” instruction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0000"/>
                </a:solidFill>
              </a:rPr>
              <a:t>Another</a:t>
            </a:r>
            <a:r>
              <a:rPr lang="en-US" sz="2400"/>
              <a:t> option: int $0x80 (software interrupt)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A9071-0128-F69F-E2D8-00C1A5E86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582533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EB83BC6-DC5B-456D-A8F9-AB0FD8A9A8F4}">
  <we:reference id="f12c312d-282a-4734-8843-05915fdfef0b" version="4.3.3.0" store="EXCatalog" storeType="EXCatalog"/>
  <we:alternateReferences>
    <we:reference id="WA104178141" version="4.3.3.0" store="en-IN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5527</Words>
  <Application>Microsoft Office PowerPoint</Application>
  <PresentationFormat>Widescreen</PresentationFormat>
  <Paragraphs>779</Paragraphs>
  <Slides>64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6" baseType="lpstr">
      <vt:lpstr>Arial</vt:lpstr>
      <vt:lpstr>Arial Unicode MS</vt:lpstr>
      <vt:lpstr>Calibri</vt:lpstr>
      <vt:lpstr>Calibri Light</vt:lpstr>
      <vt:lpstr>Cambria Math</vt:lpstr>
      <vt:lpstr>Comic Sans MS</vt:lpstr>
      <vt:lpstr>Lucida Console</vt:lpstr>
      <vt:lpstr>Sans</vt:lpstr>
      <vt:lpstr>Symbol</vt:lpstr>
      <vt:lpstr>Times New Roman</vt:lpstr>
      <vt:lpstr>Wingdings</vt:lpstr>
      <vt:lpstr>office theme</vt:lpstr>
      <vt:lpstr> Chapter 2: Basics of Computer Architecture</vt:lpstr>
      <vt:lpstr>Outline of this Chapter</vt:lpstr>
      <vt:lpstr>Design of a Modern Multicore Chip</vt:lpstr>
      <vt:lpstr>Cores and Registers</vt:lpstr>
      <vt:lpstr>What does the register set of a typical machine look like?</vt:lpstr>
      <vt:lpstr>Current Privilege Level</vt:lpstr>
      <vt:lpstr>Privileged and Non-Privileged Instructions</vt:lpstr>
      <vt:lpstr>Interrupts, Exceptions, and System Calls</vt:lpstr>
      <vt:lpstr>System calls in x86-64 Linux</vt:lpstr>
      <vt:lpstr>All are handled in the same manner</vt:lpstr>
      <vt:lpstr>Now what does the CPU do? </vt:lpstr>
      <vt:lpstr>Saving the State: Context Switch</vt:lpstr>
      <vt:lpstr>Lifecycle of a Process</vt:lpstr>
      <vt:lpstr>How does the OS see a process?</vt:lpstr>
      <vt:lpstr>A Question to Ponder About?  </vt:lpstr>
      <vt:lpstr>Why do you need a guaranteed source of interrupts? </vt:lpstr>
      <vt:lpstr>Relevant Kernel Code</vt:lpstr>
      <vt:lpstr>Outline of this Chapter</vt:lpstr>
      <vt:lpstr>Introduction to Assembly Languages</vt:lpstr>
      <vt:lpstr>View of Registers</vt:lpstr>
      <vt:lpstr>View of Registers – II</vt:lpstr>
      <vt:lpstr>View of Registers – III</vt:lpstr>
      <vt:lpstr>x86 can even Support 8-bit Registers</vt:lpstr>
      <vt:lpstr>x86 Flags Registers and PC</vt:lpstr>
      <vt:lpstr>Intel and AT&amp;T Formats</vt:lpstr>
      <vt:lpstr>Floating-point Registers</vt:lpstr>
      <vt:lpstr>Memory Addressing Mode</vt:lpstr>
      <vt:lpstr>Assembly code for computing a factorial</vt:lpstr>
      <vt:lpstr>Brief Detour: Compiling and Linking</vt:lpstr>
      <vt:lpstr>What does a .o file contain? </vt:lpstr>
      <vt:lpstr>How are developers supposed to collaborate?</vt:lpstr>
      <vt:lpstr>A few follow-up questions</vt:lpstr>
      <vt:lpstr>New Structure</vt:lpstr>
      <vt:lpstr>Static Linking</vt:lpstr>
      <vt:lpstr>Why is a.out so large? </vt:lpstr>
      <vt:lpstr>All about Dynamic Linking</vt:lpstr>
      <vt:lpstr>Example of Creating and Using a Static Library</vt:lpstr>
      <vt:lpstr>Default</vt:lpstr>
      <vt:lpstr>Static and Dynamic Linking</vt:lpstr>
      <vt:lpstr>Some Important Linux Commands</vt:lpstr>
      <vt:lpstr>Outline of this Chapter</vt:lpstr>
      <vt:lpstr>Size and Overlap Problems</vt:lpstr>
      <vt:lpstr>Virtualize the Memory</vt:lpstr>
      <vt:lpstr>What is the key idea? </vt:lpstr>
      <vt:lpstr>What about the “size” problem? </vt:lpstr>
      <vt:lpstr>View of Memory</vt:lpstr>
      <vt:lpstr>Segmentation in x86</vt:lpstr>
      <vt:lpstr>Segmented vs Linear Memory Model</vt:lpstr>
      <vt:lpstr>How does Segmentation Work</vt:lpstr>
      <vt:lpstr>Segment Descriptor Cache (similar to a TLB)</vt:lpstr>
      <vt:lpstr>Segmentation in x86-64</vt:lpstr>
      <vt:lpstr>How is the Page Table Designed?</vt:lpstr>
      <vt:lpstr>Leverage a Pattern (Use a Memory Map)</vt:lpstr>
      <vt:lpstr>Design a Data Structure that Leverages the Structure of the Memory Map</vt:lpstr>
      <vt:lpstr>Page Protection and Information Bits</vt:lpstr>
      <vt:lpstr>Questions on Efficiency</vt:lpstr>
      <vt:lpstr>Memory Management</vt:lpstr>
      <vt:lpstr>Outline of this Chapter</vt:lpstr>
      <vt:lpstr>The Motherboard and Chipset</vt:lpstr>
      <vt:lpstr>Diagram of the Motherboard</vt:lpstr>
      <vt:lpstr>x86 I/O Instructions</vt:lpstr>
      <vt:lpstr>Memory Mapped I/O</vt:lpstr>
      <vt:lpstr>DMA (Direct Memory Access)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srsarangi</dc:creator>
  <cp:lastModifiedBy>Smruti Ranjan Sarangi</cp:lastModifiedBy>
  <cp:revision>2</cp:revision>
  <dcterms:created xsi:type="dcterms:W3CDTF">2013-07-15T20:26:40Z</dcterms:created>
  <dcterms:modified xsi:type="dcterms:W3CDTF">2025-01-14T10:50:01Z</dcterms:modified>
</cp:coreProperties>
</file>